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71" r:id="rId7"/>
    <p:sldId id="261" r:id="rId8"/>
    <p:sldId id="272" r:id="rId9"/>
    <p:sldId id="273" r:id="rId10"/>
    <p:sldId id="274" r:id="rId11"/>
    <p:sldId id="279" r:id="rId12"/>
    <p:sldId id="267" r:id="rId13"/>
    <p:sldId id="278" r:id="rId14"/>
    <p:sldId id="275" r:id="rId15"/>
    <p:sldId id="280" r:id="rId16"/>
    <p:sldId id="276" r:id="rId17"/>
    <p:sldId id="277" r:id="rId18"/>
  </p:sldIdLst>
  <p:sldSz cx="18288000" cy="10287000"/>
  <p:notesSz cx="6858000" cy="9144000"/>
  <p:embeddedFontLst>
    <p:embeddedFont>
      <p:font typeface="Abadi" panose="020B0604020104020204" pitchFamily="34" charset="0"/>
      <p:regular r:id="rId19"/>
    </p:embeddedFont>
    <p:embeddedFont>
      <p:font typeface="Assistant Regular" pitchFamily="2" charset="-79"/>
      <p:regular r:id="rId20"/>
    </p:embeddedFont>
    <p:embeddedFont>
      <p:font typeface="Calibri" panose="020F0502020204030204" pitchFamily="34" charset="0"/>
      <p:regular r:id="rId21"/>
      <p:bold r:id="rId22"/>
      <p:italic r:id="rId23"/>
      <p:boldItalic r:id="rId24"/>
    </p:embeddedFont>
    <p:embeddedFont>
      <p:font typeface="HK Grotesk Bold" panose="020B0604020202020204" charset="0"/>
      <p:regular r:id="rId25"/>
    </p:embeddedFont>
    <p:embeddedFont>
      <p:font typeface="Segoe UI" panose="020B0502040204020203" pitchFamily="34" charset="0"/>
      <p:regular r:id="rId26"/>
      <p:bold r:id="rId27"/>
      <p:italic r:id="rId28"/>
      <p:boldItalic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1A9DA40-2566-E523-C58F-A61F7A270A74}" v="637" dt="2021-08-04T03:34:36.439"/>
    <p1510:client id="{24987BC7-983C-4B1B-9B98-EB8D9B239B44}" v="244" dt="2021-08-04T03:40:33.340"/>
    <p1510:client id="{48C5AC9C-6272-4C96-AEC1-9CB91185281E}" v="19" dt="2021-08-04T04:04:30.389"/>
    <p1510:client id="{59DCFE67-48E6-0E40-941C-59D4BC088F11}" v="10" dt="2021-08-04T06:10:54.655"/>
    <p1510:client id="{5C078DC3-A56B-418A-B628-E96DD24D8A02}" v="194" dt="2021-08-04T04:11:07.486"/>
    <p1510:client id="{662D5D0D-D50F-76DF-35E3-80C02A6D0A50}" v="229" dt="2021-08-04T04:16:14.732"/>
    <p1510:client id="{6DCBDE1F-9BD1-642A-4E7F-5B7D5C0F62FF}" v="104" dt="2021-08-04T04:43:24.797"/>
    <p1510:client id="{81B2A39A-B4D7-E950-B775-6AF75D3767CA}" v="8" dt="2021-08-03T18:00:16.603"/>
    <p1510:client id="{82D8B9DE-6C54-4C0A-B55B-980A1DF8769D}" v="36" dt="2021-08-03T18:05:30.155"/>
    <p1510:client id="{874FE726-77BD-40D2-B881-78179F099C5D}" v="60" dt="2021-08-04T03:36:28.746"/>
    <p1510:client id="{B503CC42-B8DE-5DA7-F9BA-67BD20E7D871}" v="791" dt="2021-08-04T05:26:59.295"/>
    <p1510:client id="{C1A44F48-2A38-4C5F-9086-91F558BF8B83}" v="35" dt="2021-08-04T03:55:00.68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160"/>
        <p:guide pos="2880"/>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34"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8/4/2021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8/4/2021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8/4/2021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8/4/2021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8/4/2021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8/4/2021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8.jpeg"/><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12.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5.png"/><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4"/>
          <p:cNvSpPr txBox="1"/>
          <p:nvPr/>
        </p:nvSpPr>
        <p:spPr>
          <a:xfrm>
            <a:off x="841664" y="3762609"/>
            <a:ext cx="11274137" cy="1380891"/>
          </a:xfrm>
          <a:prstGeom prst="rect">
            <a:avLst/>
          </a:prstGeom>
        </p:spPr>
        <p:txBody>
          <a:bodyPr wrap="square" lIns="0" tIns="0" rIns="0" bIns="0" rtlCol="0" anchor="t">
            <a:spAutoFit/>
          </a:bodyPr>
          <a:lstStyle/>
          <a:p>
            <a:pPr>
              <a:lnSpc>
                <a:spcPts val="12284"/>
              </a:lnSpc>
            </a:pPr>
            <a:r>
              <a:rPr lang="en-US" sz="5300"/>
              <a:t>Generating Neighborhood of a String</a:t>
            </a:r>
            <a:r>
              <a:rPr lang="en" sz="5300"/>
              <a:t> </a:t>
            </a:r>
            <a:endParaRPr lang="en-US" sz="5300">
              <a:latin typeface="HK Grotesk Bold"/>
            </a:endParaRPr>
          </a:p>
        </p:txBody>
      </p:sp>
      <p:pic>
        <p:nvPicPr>
          <p:cNvPr id="5" name="Picture 5"/>
          <p:cNvPicPr>
            <a:picLocks noChangeAspect="1"/>
          </p:cNvPicPr>
          <p:nvPr/>
        </p:nvPicPr>
        <p:blipFill>
          <a:blip r:embed="rId2"/>
          <a:srcRect/>
          <a:stretch>
            <a:fillRect/>
          </a:stretch>
        </p:blipFill>
        <p:spPr>
          <a:xfrm rot="-5624184">
            <a:off x="9226478" y="-1204481"/>
            <a:ext cx="9054625" cy="8058616"/>
          </a:xfrm>
          <a:prstGeom prst="rect">
            <a:avLst/>
          </a:prstGeom>
        </p:spPr>
      </p:pic>
      <p:pic>
        <p:nvPicPr>
          <p:cNvPr id="6" name="Picture 6"/>
          <p:cNvPicPr>
            <a:picLocks noChangeAspect="1"/>
          </p:cNvPicPr>
          <p:nvPr/>
        </p:nvPicPr>
        <p:blipFill>
          <a:blip r:embed="rId3"/>
          <a:srcRect/>
          <a:stretch>
            <a:fillRect/>
          </a:stretch>
        </p:blipFill>
        <p:spPr>
          <a:xfrm rot="-5017281">
            <a:off x="7304671" y="971407"/>
            <a:ext cx="1811240" cy="1716150"/>
          </a:xfrm>
          <a:prstGeom prst="rect">
            <a:avLst/>
          </a:prstGeom>
        </p:spPr>
      </p:pic>
      <p:pic>
        <p:nvPicPr>
          <p:cNvPr id="7" name="Picture 7"/>
          <p:cNvPicPr>
            <a:picLocks noChangeAspect="1"/>
          </p:cNvPicPr>
          <p:nvPr/>
        </p:nvPicPr>
        <p:blipFill>
          <a:blip r:embed="rId4"/>
          <a:srcRect/>
          <a:stretch>
            <a:fillRect/>
          </a:stretch>
        </p:blipFill>
        <p:spPr>
          <a:xfrm rot="-10567437">
            <a:off x="16126494" y="6825098"/>
            <a:ext cx="3789612" cy="3623816"/>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4D135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4494633">
            <a:off x="737717" y="7024205"/>
            <a:ext cx="2605188" cy="2468415"/>
          </a:xfrm>
          <a:prstGeom prst="rect">
            <a:avLst/>
          </a:prstGeom>
        </p:spPr>
      </p:pic>
      <p:pic>
        <p:nvPicPr>
          <p:cNvPr id="3" name="Picture 3"/>
          <p:cNvPicPr>
            <a:picLocks noChangeAspect="1"/>
          </p:cNvPicPr>
          <p:nvPr/>
        </p:nvPicPr>
        <p:blipFill>
          <a:blip r:embed="rId3"/>
          <a:srcRect/>
          <a:stretch>
            <a:fillRect/>
          </a:stretch>
        </p:blipFill>
        <p:spPr>
          <a:xfrm>
            <a:off x="-1213644" y="-550315"/>
            <a:ext cx="5225712" cy="4650884"/>
          </a:xfrm>
          <a:prstGeom prst="rect">
            <a:avLst/>
          </a:prstGeom>
        </p:spPr>
      </p:pic>
      <p:pic>
        <p:nvPicPr>
          <p:cNvPr id="4" name="Picture 4"/>
          <p:cNvPicPr>
            <a:picLocks noChangeAspect="1"/>
          </p:cNvPicPr>
          <p:nvPr/>
        </p:nvPicPr>
        <p:blipFill>
          <a:blip r:embed="rId4"/>
          <a:srcRect/>
          <a:stretch>
            <a:fillRect/>
          </a:stretch>
        </p:blipFill>
        <p:spPr>
          <a:xfrm rot="313119">
            <a:off x="3291026" y="3087831"/>
            <a:ext cx="5693252" cy="5444172"/>
          </a:xfrm>
          <a:prstGeom prst="rect">
            <a:avLst/>
          </a:prstGeom>
        </p:spPr>
      </p:pic>
      <p:sp>
        <p:nvSpPr>
          <p:cNvPr id="5" name="TextBox 5"/>
          <p:cNvSpPr txBox="1"/>
          <p:nvPr/>
        </p:nvSpPr>
        <p:spPr>
          <a:xfrm>
            <a:off x="10229815" y="5706480"/>
            <a:ext cx="7029485" cy="1205458"/>
          </a:xfrm>
          <a:prstGeom prst="rect">
            <a:avLst/>
          </a:prstGeom>
        </p:spPr>
        <p:txBody>
          <a:bodyPr lIns="0" tIns="0" rIns="0" bIns="0" rtlCol="0" anchor="t">
            <a:spAutoFit/>
          </a:bodyPr>
          <a:lstStyle/>
          <a:p>
            <a:pPr algn="r">
              <a:lnSpc>
                <a:spcPts val="9440"/>
              </a:lnSpc>
            </a:pPr>
            <a:r>
              <a:rPr lang="en-US" sz="8000">
                <a:solidFill>
                  <a:schemeClr val="bg1">
                    <a:lumMod val="95000"/>
                  </a:schemeClr>
                </a:solidFill>
                <a:ea typeface="+mn-lt"/>
                <a:cs typeface="+mn-lt"/>
              </a:rPr>
              <a:t>METHODS</a:t>
            </a:r>
            <a:endParaRPr lang="en-US">
              <a:solidFill>
                <a:schemeClr val="bg1">
                  <a:lumMod val="95000"/>
                </a:schemeClr>
              </a:solidFill>
              <a:cs typeface="Calibri"/>
            </a:endParaRPr>
          </a:p>
        </p:txBody>
      </p:sp>
      <p:sp>
        <p:nvSpPr>
          <p:cNvPr id="6" name="TextBox 6"/>
          <p:cNvSpPr txBox="1"/>
          <p:nvPr/>
        </p:nvSpPr>
        <p:spPr>
          <a:xfrm>
            <a:off x="15785030" y="1028700"/>
            <a:ext cx="1483795" cy="1034067"/>
          </a:xfrm>
          <a:prstGeom prst="rect">
            <a:avLst/>
          </a:prstGeom>
        </p:spPr>
        <p:txBody>
          <a:bodyPr lIns="0" tIns="0" rIns="0" bIns="0" rtlCol="0" anchor="t">
            <a:spAutoFit/>
          </a:bodyPr>
          <a:lstStyle/>
          <a:p>
            <a:pPr marL="0" lvl="0" indent="0" algn="r">
              <a:lnSpc>
                <a:spcPts val="8115"/>
              </a:lnSpc>
              <a:spcBef>
                <a:spcPct val="0"/>
              </a:spcBef>
            </a:pPr>
            <a:r>
              <a:rPr lang="en-US" sz="6850">
                <a:solidFill>
                  <a:srgbClr val="FFFFFF"/>
                </a:solidFill>
                <a:latin typeface="HK Grotesk Bold"/>
              </a:rPr>
              <a:t>03</a:t>
            </a:r>
            <a:endParaRPr lang="en-US" sz="6877" u="none">
              <a:solidFill>
                <a:srgbClr val="FFFFFF">
                  <a:alpha val="60000"/>
                </a:srgbClr>
              </a:solidFill>
              <a:latin typeface="HK Grotesk Bold"/>
            </a:endParaRPr>
          </a:p>
        </p:txBody>
      </p:sp>
    </p:spTree>
    <p:extLst>
      <p:ext uri="{BB962C8B-B14F-4D97-AF65-F5344CB8AC3E}">
        <p14:creationId xmlns:p14="http://schemas.microsoft.com/office/powerpoint/2010/main" val="18366256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9088749">
            <a:off x="15238549" y="7531796"/>
            <a:ext cx="2440941" cy="2312792"/>
          </a:xfrm>
          <a:prstGeom prst="rect">
            <a:avLst/>
          </a:prstGeom>
        </p:spPr>
      </p:pic>
      <p:pic>
        <p:nvPicPr>
          <p:cNvPr id="3" name="Picture 3"/>
          <p:cNvPicPr>
            <a:picLocks noChangeAspect="1"/>
          </p:cNvPicPr>
          <p:nvPr/>
        </p:nvPicPr>
        <p:blipFill>
          <a:blip r:embed="rId3"/>
          <a:srcRect/>
          <a:stretch>
            <a:fillRect/>
          </a:stretch>
        </p:blipFill>
        <p:spPr>
          <a:xfrm rot="313119">
            <a:off x="13667511" y="-2216185"/>
            <a:ext cx="5583018" cy="5338761"/>
          </a:xfrm>
          <a:prstGeom prst="rect">
            <a:avLst/>
          </a:prstGeom>
        </p:spPr>
      </p:pic>
      <p:pic>
        <p:nvPicPr>
          <p:cNvPr id="4" name="Picture 4"/>
          <p:cNvPicPr>
            <a:picLocks noChangeAspect="1"/>
          </p:cNvPicPr>
          <p:nvPr/>
        </p:nvPicPr>
        <p:blipFill>
          <a:blip r:embed="rId4"/>
          <a:srcRect/>
          <a:stretch>
            <a:fillRect/>
          </a:stretch>
        </p:blipFill>
        <p:spPr>
          <a:xfrm rot="1705580">
            <a:off x="-2362671" y="6401890"/>
            <a:ext cx="7824542" cy="6963843"/>
          </a:xfrm>
          <a:prstGeom prst="rect">
            <a:avLst/>
          </a:prstGeom>
        </p:spPr>
      </p:pic>
      <p:pic>
        <p:nvPicPr>
          <p:cNvPr id="5" name="Picture 5"/>
          <p:cNvPicPr>
            <a:picLocks noChangeAspect="1"/>
          </p:cNvPicPr>
          <p:nvPr/>
        </p:nvPicPr>
        <p:blipFill>
          <a:blip r:embed="rId3"/>
          <a:srcRect/>
          <a:stretch>
            <a:fillRect/>
          </a:stretch>
        </p:blipFill>
        <p:spPr>
          <a:xfrm rot="6959566">
            <a:off x="-761750" y="523555"/>
            <a:ext cx="2895099" cy="2768439"/>
          </a:xfrm>
          <a:prstGeom prst="rect">
            <a:avLst/>
          </a:prstGeom>
        </p:spPr>
      </p:pic>
      <p:sp>
        <p:nvSpPr>
          <p:cNvPr id="6" name="TextBox 6"/>
          <p:cNvSpPr txBox="1"/>
          <p:nvPr/>
        </p:nvSpPr>
        <p:spPr>
          <a:xfrm>
            <a:off x="2327892" y="892142"/>
            <a:ext cx="5307614" cy="2133661"/>
          </a:xfrm>
          <a:prstGeom prst="rect">
            <a:avLst/>
          </a:prstGeom>
        </p:spPr>
        <p:txBody>
          <a:bodyPr lIns="0" tIns="0" rIns="0" bIns="0" rtlCol="0" anchor="t">
            <a:spAutoFit/>
          </a:bodyPr>
          <a:lstStyle/>
          <a:p>
            <a:pPr>
              <a:lnSpc>
                <a:spcPts val="8345"/>
              </a:lnSpc>
            </a:pPr>
            <a:r>
              <a:rPr lang="en-US" sz="7050">
                <a:solidFill>
                  <a:srgbClr val="731F7D"/>
                </a:solidFill>
                <a:latin typeface="HK Grotesk Bold"/>
              </a:rPr>
              <a:t>Immediate Neighbours</a:t>
            </a:r>
          </a:p>
        </p:txBody>
      </p:sp>
      <p:sp>
        <p:nvSpPr>
          <p:cNvPr id="7" name="TextBox 7"/>
          <p:cNvSpPr txBox="1"/>
          <p:nvPr/>
        </p:nvSpPr>
        <p:spPr>
          <a:xfrm>
            <a:off x="8185355" y="1405658"/>
            <a:ext cx="4530710" cy="408189"/>
          </a:xfrm>
          <a:prstGeom prst="rect">
            <a:avLst/>
          </a:prstGeom>
        </p:spPr>
        <p:txBody>
          <a:bodyPr lIns="0" tIns="0" rIns="0" bIns="0" rtlCol="0" anchor="t">
            <a:spAutoFit/>
          </a:bodyPr>
          <a:lstStyle/>
          <a:p>
            <a:pPr>
              <a:lnSpc>
                <a:spcPts val="3359"/>
              </a:lnSpc>
              <a:spcBef>
                <a:spcPct val="0"/>
              </a:spcBef>
            </a:pPr>
            <a:endParaRPr lang="en-US" sz="2400" spc="-24">
              <a:latin typeface="Assistant Regular"/>
              <a:cs typeface="Assistant Regular"/>
            </a:endParaRPr>
          </a:p>
        </p:txBody>
      </p:sp>
      <p:sp>
        <p:nvSpPr>
          <p:cNvPr id="9" name="TextBox 8">
            <a:extLst>
              <a:ext uri="{FF2B5EF4-FFF2-40B4-BE49-F238E27FC236}">
                <a16:creationId xmlns:a16="http://schemas.microsoft.com/office/drawing/2014/main" id="{D5ED6556-E4E9-4958-9BBE-29EB1F164884}"/>
              </a:ext>
            </a:extLst>
          </p:cNvPr>
          <p:cNvSpPr txBox="1"/>
          <p:nvPr/>
        </p:nvSpPr>
        <p:spPr>
          <a:xfrm>
            <a:off x="7477830" y="2277886"/>
            <a:ext cx="6539089"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000" b="1">
                <a:latin typeface="Segoe UI"/>
                <a:ea typeface="Segoe UI"/>
                <a:cs typeface="Segoe UI"/>
              </a:rPr>
              <a:t>It gives all the strings with hamming distance 1.</a:t>
            </a:r>
          </a:p>
          <a:p>
            <a:r>
              <a:rPr lang="en-GB" sz="2000" b="1">
                <a:latin typeface="Segoe UI"/>
                <a:cs typeface="Segoe UI"/>
              </a:rPr>
              <a:t>Here we replace the I-</a:t>
            </a:r>
            <a:r>
              <a:rPr lang="en-GB" sz="2000" b="1" err="1">
                <a:latin typeface="Segoe UI"/>
                <a:cs typeface="Segoe UI"/>
              </a:rPr>
              <a:t>th</a:t>
            </a:r>
            <a:r>
              <a:rPr lang="en-GB" sz="2000" b="1">
                <a:latin typeface="Segoe UI"/>
                <a:cs typeface="Segoe UI"/>
              </a:rPr>
              <a:t> nucleotide with other nucleotide in a manner where it provides all those </a:t>
            </a:r>
            <a:r>
              <a:rPr lang="en-GB" sz="2000" b="1" err="1">
                <a:latin typeface="Segoe UI"/>
                <a:cs typeface="Segoe UI"/>
              </a:rPr>
              <a:t>neighbor</a:t>
            </a:r>
            <a:r>
              <a:rPr lang="en-GB" sz="2000" b="1">
                <a:latin typeface="Segoe UI"/>
                <a:cs typeface="Segoe UI"/>
              </a:rPr>
              <a:t> with their</a:t>
            </a:r>
            <a:r>
              <a:rPr lang="en-GB" sz="2400" b="1">
                <a:latin typeface="Segoe UI"/>
                <a:cs typeface="Segoe UI"/>
              </a:rPr>
              <a:t> hamming distance 1.</a:t>
            </a:r>
          </a:p>
          <a:p>
            <a:endParaRPr lang="en-GB" sz="2400" b="1">
              <a:latin typeface="Segoe UI"/>
              <a:cs typeface="Segoe UI"/>
            </a:endParaRPr>
          </a:p>
        </p:txBody>
      </p:sp>
      <p:pic>
        <p:nvPicPr>
          <p:cNvPr id="11" name="Picture 11" descr="Graphical user interface, text, application&#10;&#10;Description automatically generated">
            <a:extLst>
              <a:ext uri="{FF2B5EF4-FFF2-40B4-BE49-F238E27FC236}">
                <a16:creationId xmlns:a16="http://schemas.microsoft.com/office/drawing/2014/main" id="{0607F419-A706-4CC7-BA4A-6DB6A779D30B}"/>
              </a:ext>
            </a:extLst>
          </p:cNvPr>
          <p:cNvPicPr>
            <a:picLocks noChangeAspect="1"/>
          </p:cNvPicPr>
          <p:nvPr/>
        </p:nvPicPr>
        <p:blipFill>
          <a:blip r:embed="rId5"/>
          <a:stretch>
            <a:fillRect/>
          </a:stretch>
        </p:blipFill>
        <p:spPr>
          <a:xfrm>
            <a:off x="7476067" y="4210528"/>
            <a:ext cx="8472311" cy="2656164"/>
          </a:xfrm>
          <a:prstGeom prst="rect">
            <a:avLst/>
          </a:prstGeom>
        </p:spPr>
      </p:pic>
    </p:spTree>
    <p:extLst>
      <p:ext uri="{BB962C8B-B14F-4D97-AF65-F5344CB8AC3E}">
        <p14:creationId xmlns:p14="http://schemas.microsoft.com/office/powerpoint/2010/main" val="24876334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9088749">
            <a:off x="15238549" y="7531796"/>
            <a:ext cx="2440941" cy="2312792"/>
          </a:xfrm>
          <a:prstGeom prst="rect">
            <a:avLst/>
          </a:prstGeom>
        </p:spPr>
      </p:pic>
      <p:pic>
        <p:nvPicPr>
          <p:cNvPr id="3" name="Picture 3"/>
          <p:cNvPicPr>
            <a:picLocks noChangeAspect="1"/>
          </p:cNvPicPr>
          <p:nvPr/>
        </p:nvPicPr>
        <p:blipFill>
          <a:blip r:embed="rId3"/>
          <a:srcRect/>
          <a:stretch>
            <a:fillRect/>
          </a:stretch>
        </p:blipFill>
        <p:spPr>
          <a:xfrm rot="313119">
            <a:off x="13667511" y="-2216185"/>
            <a:ext cx="5583018" cy="5338761"/>
          </a:xfrm>
          <a:prstGeom prst="rect">
            <a:avLst/>
          </a:prstGeom>
        </p:spPr>
      </p:pic>
      <p:pic>
        <p:nvPicPr>
          <p:cNvPr id="4" name="Picture 4"/>
          <p:cNvPicPr>
            <a:picLocks noChangeAspect="1"/>
          </p:cNvPicPr>
          <p:nvPr/>
        </p:nvPicPr>
        <p:blipFill>
          <a:blip r:embed="rId4"/>
          <a:srcRect/>
          <a:stretch>
            <a:fillRect/>
          </a:stretch>
        </p:blipFill>
        <p:spPr>
          <a:xfrm rot="1705580">
            <a:off x="-2362671" y="6401890"/>
            <a:ext cx="7824542" cy="6963843"/>
          </a:xfrm>
          <a:prstGeom prst="rect">
            <a:avLst/>
          </a:prstGeom>
        </p:spPr>
      </p:pic>
      <p:pic>
        <p:nvPicPr>
          <p:cNvPr id="5" name="Picture 5"/>
          <p:cNvPicPr>
            <a:picLocks noChangeAspect="1"/>
          </p:cNvPicPr>
          <p:nvPr/>
        </p:nvPicPr>
        <p:blipFill>
          <a:blip r:embed="rId3"/>
          <a:srcRect/>
          <a:stretch>
            <a:fillRect/>
          </a:stretch>
        </p:blipFill>
        <p:spPr>
          <a:xfrm rot="6959566">
            <a:off x="-761750" y="523555"/>
            <a:ext cx="2895099" cy="2768439"/>
          </a:xfrm>
          <a:prstGeom prst="rect">
            <a:avLst/>
          </a:prstGeom>
        </p:spPr>
      </p:pic>
      <p:sp>
        <p:nvSpPr>
          <p:cNvPr id="6" name="TextBox 6"/>
          <p:cNvSpPr txBox="1"/>
          <p:nvPr/>
        </p:nvSpPr>
        <p:spPr>
          <a:xfrm>
            <a:off x="2483114" y="1908142"/>
            <a:ext cx="5307614" cy="2133661"/>
          </a:xfrm>
          <a:prstGeom prst="rect">
            <a:avLst/>
          </a:prstGeom>
        </p:spPr>
        <p:txBody>
          <a:bodyPr lIns="0" tIns="0" rIns="0" bIns="0" rtlCol="0" anchor="t">
            <a:spAutoFit/>
          </a:bodyPr>
          <a:lstStyle/>
          <a:p>
            <a:pPr>
              <a:lnSpc>
                <a:spcPts val="8345"/>
              </a:lnSpc>
            </a:pPr>
            <a:r>
              <a:rPr lang="en-US" sz="7050">
                <a:solidFill>
                  <a:srgbClr val="731F7D"/>
                </a:solidFill>
                <a:latin typeface="HK Grotesk Bold"/>
              </a:rPr>
              <a:t>Iterative Method</a:t>
            </a:r>
          </a:p>
        </p:txBody>
      </p:sp>
      <p:pic>
        <p:nvPicPr>
          <p:cNvPr id="8" name="Picture 8" descr="Text&#10;&#10;Description automatically generated">
            <a:extLst>
              <a:ext uri="{FF2B5EF4-FFF2-40B4-BE49-F238E27FC236}">
                <a16:creationId xmlns:a16="http://schemas.microsoft.com/office/drawing/2014/main" id="{378575A8-E675-4FC3-9055-A9A879CC3EEA}"/>
              </a:ext>
            </a:extLst>
          </p:cNvPr>
          <p:cNvPicPr>
            <a:picLocks noChangeAspect="1"/>
          </p:cNvPicPr>
          <p:nvPr/>
        </p:nvPicPr>
        <p:blipFill>
          <a:blip r:embed="rId5"/>
          <a:stretch>
            <a:fillRect/>
          </a:stretch>
        </p:blipFill>
        <p:spPr>
          <a:xfrm>
            <a:off x="5335121" y="4027370"/>
            <a:ext cx="9819715" cy="3627393"/>
          </a:xfrm>
          <a:prstGeom prst="rect">
            <a:avLst/>
          </a:prstGeom>
        </p:spPr>
      </p:pic>
      <p:sp>
        <p:nvSpPr>
          <p:cNvPr id="10" name="TextBox 9">
            <a:extLst>
              <a:ext uri="{FF2B5EF4-FFF2-40B4-BE49-F238E27FC236}">
                <a16:creationId xmlns:a16="http://schemas.microsoft.com/office/drawing/2014/main" id="{5356F5D8-514E-43FF-821E-E4A077A475C8}"/>
              </a:ext>
            </a:extLst>
          </p:cNvPr>
          <p:cNvSpPr txBox="1"/>
          <p:nvPr/>
        </p:nvSpPr>
        <p:spPr>
          <a:xfrm>
            <a:off x="7095624" y="2267953"/>
            <a:ext cx="7044489" cy="138499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a:cs typeface="Calibri"/>
              </a:rPr>
              <a:t>Uses Immediate neighbours to generate neighbourhood of upto d mismatches with each iteration adding one missmatch </a:t>
            </a:r>
            <a:endParaRPr lang="en-US" sz="4000">
              <a:cs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9088749">
            <a:off x="15238549" y="7531796"/>
            <a:ext cx="2440941" cy="2312792"/>
          </a:xfrm>
          <a:prstGeom prst="rect">
            <a:avLst/>
          </a:prstGeom>
        </p:spPr>
      </p:pic>
      <p:pic>
        <p:nvPicPr>
          <p:cNvPr id="3" name="Picture 3"/>
          <p:cNvPicPr>
            <a:picLocks noChangeAspect="1"/>
          </p:cNvPicPr>
          <p:nvPr/>
        </p:nvPicPr>
        <p:blipFill>
          <a:blip r:embed="rId3"/>
          <a:srcRect/>
          <a:stretch>
            <a:fillRect/>
          </a:stretch>
        </p:blipFill>
        <p:spPr>
          <a:xfrm rot="313119">
            <a:off x="13667511" y="-2216185"/>
            <a:ext cx="5583018" cy="5338761"/>
          </a:xfrm>
          <a:prstGeom prst="rect">
            <a:avLst/>
          </a:prstGeom>
        </p:spPr>
      </p:pic>
      <p:pic>
        <p:nvPicPr>
          <p:cNvPr id="4" name="Picture 4"/>
          <p:cNvPicPr>
            <a:picLocks noChangeAspect="1"/>
          </p:cNvPicPr>
          <p:nvPr/>
        </p:nvPicPr>
        <p:blipFill>
          <a:blip r:embed="rId4"/>
          <a:srcRect/>
          <a:stretch>
            <a:fillRect/>
          </a:stretch>
        </p:blipFill>
        <p:spPr>
          <a:xfrm rot="1705580">
            <a:off x="-2362671" y="6401890"/>
            <a:ext cx="7824542" cy="6963843"/>
          </a:xfrm>
          <a:prstGeom prst="rect">
            <a:avLst/>
          </a:prstGeom>
        </p:spPr>
      </p:pic>
      <p:pic>
        <p:nvPicPr>
          <p:cNvPr id="5" name="Picture 5"/>
          <p:cNvPicPr>
            <a:picLocks noChangeAspect="1"/>
          </p:cNvPicPr>
          <p:nvPr/>
        </p:nvPicPr>
        <p:blipFill>
          <a:blip r:embed="rId3"/>
          <a:srcRect/>
          <a:stretch>
            <a:fillRect/>
          </a:stretch>
        </p:blipFill>
        <p:spPr>
          <a:xfrm rot="6959566">
            <a:off x="-761750" y="523555"/>
            <a:ext cx="2895099" cy="2768439"/>
          </a:xfrm>
          <a:prstGeom prst="rect">
            <a:avLst/>
          </a:prstGeom>
        </p:spPr>
      </p:pic>
      <p:sp>
        <p:nvSpPr>
          <p:cNvPr id="6" name="TextBox 6"/>
          <p:cNvSpPr txBox="1"/>
          <p:nvPr/>
        </p:nvSpPr>
        <p:spPr>
          <a:xfrm>
            <a:off x="2483114" y="1908142"/>
            <a:ext cx="5307614" cy="2133661"/>
          </a:xfrm>
          <a:prstGeom prst="rect">
            <a:avLst/>
          </a:prstGeom>
        </p:spPr>
        <p:txBody>
          <a:bodyPr lIns="0" tIns="0" rIns="0" bIns="0" rtlCol="0" anchor="t">
            <a:spAutoFit/>
          </a:bodyPr>
          <a:lstStyle/>
          <a:p>
            <a:pPr>
              <a:lnSpc>
                <a:spcPts val="8345"/>
              </a:lnSpc>
            </a:pPr>
            <a:r>
              <a:rPr lang="en-US" sz="7050">
                <a:solidFill>
                  <a:srgbClr val="731F7D"/>
                </a:solidFill>
                <a:latin typeface="HK Grotesk Bold"/>
              </a:rPr>
              <a:t>Recursive Method</a:t>
            </a:r>
          </a:p>
        </p:txBody>
      </p:sp>
      <p:sp>
        <p:nvSpPr>
          <p:cNvPr id="7" name="TextBox 7"/>
          <p:cNvSpPr txBox="1"/>
          <p:nvPr/>
        </p:nvSpPr>
        <p:spPr>
          <a:xfrm>
            <a:off x="7783760" y="1421104"/>
            <a:ext cx="6955722" cy="1729769"/>
          </a:xfrm>
          <a:prstGeom prst="rect">
            <a:avLst/>
          </a:prstGeom>
        </p:spPr>
        <p:txBody>
          <a:bodyPr wrap="square" lIns="0" tIns="0" rIns="0" bIns="0" rtlCol="0" anchor="t">
            <a:spAutoFit/>
          </a:bodyPr>
          <a:lstStyle/>
          <a:p>
            <a:pPr>
              <a:lnSpc>
                <a:spcPts val="3359"/>
              </a:lnSpc>
              <a:spcBef>
                <a:spcPct val="0"/>
              </a:spcBef>
            </a:pPr>
            <a:r>
              <a:rPr lang="en-US" sz="2800"/>
              <a:t>In the recursive method recurringly use the new pattern algorithm on the newly made patterns while lowering the hamming distance to generate more patterns.</a:t>
            </a:r>
            <a:endParaRPr lang="en-US" sz="2800" spc="-24">
              <a:latin typeface="Assistant Regular"/>
              <a:cs typeface="Assistant Regular"/>
            </a:endParaRPr>
          </a:p>
        </p:txBody>
      </p:sp>
      <p:pic>
        <p:nvPicPr>
          <p:cNvPr id="8" name="Picture 8" descr="Text, letter&#10;&#10;Description automatically generated">
            <a:extLst>
              <a:ext uri="{FF2B5EF4-FFF2-40B4-BE49-F238E27FC236}">
                <a16:creationId xmlns:a16="http://schemas.microsoft.com/office/drawing/2014/main" id="{F9C8BBE7-1AE4-44BB-A039-2A78950DBBCE}"/>
              </a:ext>
            </a:extLst>
          </p:cNvPr>
          <p:cNvPicPr>
            <a:picLocks noChangeAspect="1"/>
          </p:cNvPicPr>
          <p:nvPr/>
        </p:nvPicPr>
        <p:blipFill>
          <a:blip r:embed="rId5"/>
          <a:stretch>
            <a:fillRect/>
          </a:stretch>
        </p:blipFill>
        <p:spPr>
          <a:xfrm>
            <a:off x="7788058" y="4514515"/>
            <a:ext cx="6610610" cy="4031001"/>
          </a:xfrm>
          <a:prstGeom prst="rect">
            <a:avLst/>
          </a:prstGeom>
        </p:spPr>
      </p:pic>
      <p:sp>
        <p:nvSpPr>
          <p:cNvPr id="10" name="TextBox 9">
            <a:extLst>
              <a:ext uri="{FF2B5EF4-FFF2-40B4-BE49-F238E27FC236}">
                <a16:creationId xmlns:a16="http://schemas.microsoft.com/office/drawing/2014/main" id="{92914A94-7926-45DB-BBF1-ADDD40862547}"/>
              </a:ext>
            </a:extLst>
          </p:cNvPr>
          <p:cNvSpPr txBox="1"/>
          <p:nvPr/>
        </p:nvSpPr>
        <p:spPr>
          <a:xfrm>
            <a:off x="7772400" y="4142603"/>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Algorithm:</a:t>
            </a:r>
          </a:p>
        </p:txBody>
      </p:sp>
    </p:spTree>
    <p:extLst>
      <p:ext uri="{BB962C8B-B14F-4D97-AF65-F5344CB8AC3E}">
        <p14:creationId xmlns:p14="http://schemas.microsoft.com/office/powerpoint/2010/main" val="32517358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4D135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4494633">
            <a:off x="737717" y="7024205"/>
            <a:ext cx="2605188" cy="2468415"/>
          </a:xfrm>
          <a:prstGeom prst="rect">
            <a:avLst/>
          </a:prstGeom>
        </p:spPr>
      </p:pic>
      <p:pic>
        <p:nvPicPr>
          <p:cNvPr id="3" name="Picture 3"/>
          <p:cNvPicPr>
            <a:picLocks noChangeAspect="1"/>
          </p:cNvPicPr>
          <p:nvPr/>
        </p:nvPicPr>
        <p:blipFill>
          <a:blip r:embed="rId3"/>
          <a:srcRect/>
          <a:stretch>
            <a:fillRect/>
          </a:stretch>
        </p:blipFill>
        <p:spPr>
          <a:xfrm>
            <a:off x="-1213644" y="-550315"/>
            <a:ext cx="5225712" cy="4650884"/>
          </a:xfrm>
          <a:prstGeom prst="rect">
            <a:avLst/>
          </a:prstGeom>
        </p:spPr>
      </p:pic>
      <p:pic>
        <p:nvPicPr>
          <p:cNvPr id="4" name="Picture 4"/>
          <p:cNvPicPr>
            <a:picLocks noChangeAspect="1"/>
          </p:cNvPicPr>
          <p:nvPr/>
        </p:nvPicPr>
        <p:blipFill>
          <a:blip r:embed="rId4"/>
          <a:srcRect/>
          <a:stretch>
            <a:fillRect/>
          </a:stretch>
        </p:blipFill>
        <p:spPr>
          <a:xfrm rot="313119">
            <a:off x="3291026" y="3087831"/>
            <a:ext cx="5693252" cy="5444172"/>
          </a:xfrm>
          <a:prstGeom prst="rect">
            <a:avLst/>
          </a:prstGeom>
        </p:spPr>
      </p:pic>
      <p:sp>
        <p:nvSpPr>
          <p:cNvPr id="5" name="TextBox 5"/>
          <p:cNvSpPr txBox="1"/>
          <p:nvPr/>
        </p:nvSpPr>
        <p:spPr>
          <a:xfrm>
            <a:off x="10229815" y="5706480"/>
            <a:ext cx="7029485" cy="1205458"/>
          </a:xfrm>
          <a:prstGeom prst="rect">
            <a:avLst/>
          </a:prstGeom>
        </p:spPr>
        <p:txBody>
          <a:bodyPr lIns="0" tIns="0" rIns="0" bIns="0" rtlCol="0" anchor="t">
            <a:spAutoFit/>
          </a:bodyPr>
          <a:lstStyle/>
          <a:p>
            <a:pPr algn="r">
              <a:lnSpc>
                <a:spcPts val="9440"/>
              </a:lnSpc>
            </a:pPr>
            <a:r>
              <a:rPr lang="en-US" sz="8000">
                <a:solidFill>
                  <a:schemeClr val="bg1">
                    <a:lumMod val="95000"/>
                  </a:schemeClr>
                </a:solidFill>
                <a:latin typeface="Abadi"/>
                <a:ea typeface="+mn-lt"/>
                <a:cs typeface="+mn-lt"/>
              </a:rPr>
              <a:t>RESULTS</a:t>
            </a:r>
            <a:endParaRPr lang="en-US">
              <a:solidFill>
                <a:schemeClr val="bg1">
                  <a:lumMod val="95000"/>
                </a:schemeClr>
              </a:solidFill>
              <a:cs typeface="Calibri"/>
            </a:endParaRPr>
          </a:p>
        </p:txBody>
      </p:sp>
      <p:sp>
        <p:nvSpPr>
          <p:cNvPr id="6" name="TextBox 6"/>
          <p:cNvSpPr txBox="1"/>
          <p:nvPr/>
        </p:nvSpPr>
        <p:spPr>
          <a:xfrm>
            <a:off x="15785030" y="1028700"/>
            <a:ext cx="1483795" cy="1034067"/>
          </a:xfrm>
          <a:prstGeom prst="rect">
            <a:avLst/>
          </a:prstGeom>
        </p:spPr>
        <p:txBody>
          <a:bodyPr lIns="0" tIns="0" rIns="0" bIns="0" rtlCol="0" anchor="t">
            <a:spAutoFit/>
          </a:bodyPr>
          <a:lstStyle/>
          <a:p>
            <a:pPr marL="0" lvl="0" indent="0" algn="r">
              <a:lnSpc>
                <a:spcPts val="8115"/>
              </a:lnSpc>
              <a:spcBef>
                <a:spcPct val="0"/>
              </a:spcBef>
            </a:pPr>
            <a:r>
              <a:rPr lang="en-US" sz="6850">
                <a:solidFill>
                  <a:srgbClr val="FFFFFF"/>
                </a:solidFill>
                <a:latin typeface="HK Grotesk Bold"/>
              </a:rPr>
              <a:t>04</a:t>
            </a:r>
            <a:endParaRPr lang="en-US" sz="6877" u="none">
              <a:solidFill>
                <a:srgbClr val="FFFFFF">
                  <a:alpha val="60000"/>
                </a:srgbClr>
              </a:solidFill>
              <a:latin typeface="HK Grotesk Bold"/>
            </a:endParaRPr>
          </a:p>
        </p:txBody>
      </p:sp>
    </p:spTree>
    <p:extLst>
      <p:ext uri="{BB962C8B-B14F-4D97-AF65-F5344CB8AC3E}">
        <p14:creationId xmlns:p14="http://schemas.microsoft.com/office/powerpoint/2010/main" val="18630211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4D135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4494633">
            <a:off x="7828277" y="9031944"/>
            <a:ext cx="2604581" cy="2467841"/>
          </a:xfrm>
          <a:prstGeom prst="rect">
            <a:avLst/>
          </a:prstGeom>
        </p:spPr>
      </p:pic>
      <p:pic>
        <p:nvPicPr>
          <p:cNvPr id="3" name="Picture 3"/>
          <p:cNvPicPr>
            <a:picLocks noChangeAspect="1"/>
          </p:cNvPicPr>
          <p:nvPr/>
        </p:nvPicPr>
        <p:blipFill>
          <a:blip r:embed="rId2"/>
          <a:srcRect/>
          <a:stretch>
            <a:fillRect/>
          </a:stretch>
        </p:blipFill>
        <p:spPr>
          <a:xfrm rot="-9088749">
            <a:off x="1631143" y="-2578373"/>
            <a:ext cx="3903561" cy="3698625"/>
          </a:xfrm>
          <a:prstGeom prst="rect">
            <a:avLst/>
          </a:prstGeom>
        </p:spPr>
      </p:pic>
      <p:pic>
        <p:nvPicPr>
          <p:cNvPr id="4" name="Picture 4"/>
          <p:cNvPicPr>
            <a:picLocks noChangeAspect="1"/>
          </p:cNvPicPr>
          <p:nvPr/>
        </p:nvPicPr>
        <p:blipFill>
          <a:blip r:embed="rId3">
            <a:alphaModFix amt="57000"/>
          </a:blip>
          <a:srcRect/>
          <a:stretch>
            <a:fillRect/>
          </a:stretch>
        </p:blipFill>
        <p:spPr>
          <a:xfrm rot="313119">
            <a:off x="-3109196" y="4175850"/>
            <a:ext cx="8275792" cy="7913726"/>
          </a:xfrm>
          <a:prstGeom prst="rect">
            <a:avLst/>
          </a:prstGeom>
        </p:spPr>
      </p:pic>
      <p:pic>
        <p:nvPicPr>
          <p:cNvPr id="5" name="Picture 5"/>
          <p:cNvPicPr>
            <a:picLocks noChangeAspect="1"/>
          </p:cNvPicPr>
          <p:nvPr/>
        </p:nvPicPr>
        <p:blipFill>
          <a:blip r:embed="rId4">
            <a:alphaModFix amt="68000"/>
          </a:blip>
          <a:srcRect/>
          <a:stretch>
            <a:fillRect/>
          </a:stretch>
        </p:blipFill>
        <p:spPr>
          <a:xfrm rot="965189">
            <a:off x="11239029" y="-3141539"/>
            <a:ext cx="7824542" cy="6963843"/>
          </a:xfrm>
          <a:prstGeom prst="rect">
            <a:avLst/>
          </a:prstGeom>
        </p:spPr>
      </p:pic>
      <p:pic>
        <p:nvPicPr>
          <p:cNvPr id="6" name="Picture 6"/>
          <p:cNvPicPr>
            <a:picLocks noChangeAspect="1"/>
          </p:cNvPicPr>
          <p:nvPr/>
        </p:nvPicPr>
        <p:blipFill>
          <a:blip r:embed="rId5"/>
          <a:srcRect/>
          <a:stretch>
            <a:fillRect/>
          </a:stretch>
        </p:blipFill>
        <p:spPr>
          <a:xfrm rot="1207755">
            <a:off x="13218087" y="5225672"/>
            <a:ext cx="6135171" cy="7102948"/>
          </a:xfrm>
          <a:prstGeom prst="rect">
            <a:avLst/>
          </a:prstGeom>
        </p:spPr>
      </p:pic>
      <p:sp>
        <p:nvSpPr>
          <p:cNvPr id="7" name="TextBox 6">
            <a:extLst>
              <a:ext uri="{FF2B5EF4-FFF2-40B4-BE49-F238E27FC236}">
                <a16:creationId xmlns:a16="http://schemas.microsoft.com/office/drawing/2014/main" id="{29C0E7F5-924C-47D0-AFB3-A1B87F478DB3}"/>
              </a:ext>
            </a:extLst>
          </p:cNvPr>
          <p:cNvSpPr txBox="1"/>
          <p:nvPr/>
        </p:nvSpPr>
        <p:spPr>
          <a:xfrm>
            <a:off x="3122112" y="1955626"/>
            <a:ext cx="7456117"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000" b="1">
                <a:solidFill>
                  <a:schemeClr val="bg1">
                    <a:lumMod val="95000"/>
                  </a:schemeClr>
                </a:solidFill>
              </a:rPr>
              <a:t>Input</a:t>
            </a:r>
            <a:endParaRPr lang="en-US" sz="4000" b="1">
              <a:solidFill>
                <a:schemeClr val="bg1">
                  <a:lumMod val="95000"/>
                </a:schemeClr>
              </a:solidFill>
              <a:cs typeface="Calibri"/>
            </a:endParaRPr>
          </a:p>
          <a:p>
            <a:endParaRPr lang="en-US" sz="4000" b="1">
              <a:solidFill>
                <a:schemeClr val="bg1">
                  <a:lumMod val="95000"/>
                </a:schemeClr>
              </a:solidFill>
              <a:cs typeface="Calibri"/>
            </a:endParaRPr>
          </a:p>
          <a:p>
            <a:r>
              <a:rPr lang="en-US" sz="3200">
                <a:solidFill>
                  <a:schemeClr val="bg1">
                    <a:lumMod val="95000"/>
                  </a:schemeClr>
                </a:solidFill>
                <a:cs typeface="Calibri"/>
              </a:rPr>
              <a:t>String= ACG</a:t>
            </a:r>
          </a:p>
          <a:p>
            <a:r>
              <a:rPr lang="en-US" sz="3200">
                <a:solidFill>
                  <a:schemeClr val="bg1">
                    <a:lumMod val="95000"/>
                  </a:schemeClr>
                </a:solidFill>
                <a:cs typeface="Calibri"/>
              </a:rPr>
              <a:t>d=2</a:t>
            </a:r>
          </a:p>
        </p:txBody>
      </p:sp>
      <p:sp>
        <p:nvSpPr>
          <p:cNvPr id="9" name="TextBox 8">
            <a:extLst>
              <a:ext uri="{FF2B5EF4-FFF2-40B4-BE49-F238E27FC236}">
                <a16:creationId xmlns:a16="http://schemas.microsoft.com/office/drawing/2014/main" id="{FFAAC8C5-6075-45DE-8DD9-C18C1C7598BA}"/>
              </a:ext>
            </a:extLst>
          </p:cNvPr>
          <p:cNvSpPr txBox="1"/>
          <p:nvPr/>
        </p:nvSpPr>
        <p:spPr>
          <a:xfrm>
            <a:off x="7774357" y="1957583"/>
            <a:ext cx="2743200"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4000" b="1">
                <a:solidFill>
                  <a:schemeClr val="bg1">
                    <a:lumMod val="95000"/>
                  </a:schemeClr>
                </a:solidFill>
                <a:ea typeface="+mn-lt"/>
                <a:cs typeface="+mn-lt"/>
              </a:rPr>
              <a:t>Output</a:t>
            </a:r>
            <a:endParaRPr lang="en-US" sz="4000">
              <a:solidFill>
                <a:schemeClr val="bg1">
                  <a:lumMod val="95000"/>
                </a:schemeClr>
              </a:solidFill>
            </a:endParaRPr>
          </a:p>
        </p:txBody>
      </p:sp>
      <p:pic>
        <p:nvPicPr>
          <p:cNvPr id="11" name="Picture 11" descr="A screenshot of a computer&#10;&#10;Description automatically generated">
            <a:extLst>
              <a:ext uri="{FF2B5EF4-FFF2-40B4-BE49-F238E27FC236}">
                <a16:creationId xmlns:a16="http://schemas.microsoft.com/office/drawing/2014/main" id="{E74BF51E-38A8-429D-A1BF-D8DE5311A48E}"/>
              </a:ext>
            </a:extLst>
          </p:cNvPr>
          <p:cNvPicPr>
            <a:picLocks noChangeAspect="1"/>
          </p:cNvPicPr>
          <p:nvPr/>
        </p:nvPicPr>
        <p:blipFill>
          <a:blip r:embed="rId6"/>
          <a:stretch>
            <a:fillRect/>
          </a:stretch>
        </p:blipFill>
        <p:spPr>
          <a:xfrm>
            <a:off x="7459249" y="2908067"/>
            <a:ext cx="10086583" cy="1245415"/>
          </a:xfrm>
          <a:prstGeom prst="rect">
            <a:avLst/>
          </a:prstGeom>
        </p:spPr>
      </p:pic>
      <p:pic>
        <p:nvPicPr>
          <p:cNvPr id="12" name="Picture 13">
            <a:extLst>
              <a:ext uri="{FF2B5EF4-FFF2-40B4-BE49-F238E27FC236}">
                <a16:creationId xmlns:a16="http://schemas.microsoft.com/office/drawing/2014/main" id="{5AE71C78-1463-4F7C-9379-4F881C9E2464}"/>
              </a:ext>
            </a:extLst>
          </p:cNvPr>
          <p:cNvPicPr>
            <a:picLocks noChangeAspect="1"/>
          </p:cNvPicPr>
          <p:nvPr/>
        </p:nvPicPr>
        <p:blipFill>
          <a:blip r:embed="rId7"/>
          <a:stretch>
            <a:fillRect/>
          </a:stretch>
        </p:blipFill>
        <p:spPr>
          <a:xfrm>
            <a:off x="7459249" y="4842006"/>
            <a:ext cx="10086583" cy="931794"/>
          </a:xfrm>
          <a:prstGeom prst="rect">
            <a:avLst/>
          </a:prstGeom>
        </p:spPr>
      </p:pic>
    </p:spTree>
    <p:extLst>
      <p:ext uri="{BB962C8B-B14F-4D97-AF65-F5344CB8AC3E}">
        <p14:creationId xmlns:p14="http://schemas.microsoft.com/office/powerpoint/2010/main" val="40027809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4D135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4494633">
            <a:off x="737717" y="7024205"/>
            <a:ext cx="2605188" cy="2468415"/>
          </a:xfrm>
          <a:prstGeom prst="rect">
            <a:avLst/>
          </a:prstGeom>
        </p:spPr>
      </p:pic>
      <p:pic>
        <p:nvPicPr>
          <p:cNvPr id="3" name="Picture 3"/>
          <p:cNvPicPr>
            <a:picLocks noChangeAspect="1"/>
          </p:cNvPicPr>
          <p:nvPr/>
        </p:nvPicPr>
        <p:blipFill>
          <a:blip r:embed="rId3"/>
          <a:srcRect/>
          <a:stretch>
            <a:fillRect/>
          </a:stretch>
        </p:blipFill>
        <p:spPr>
          <a:xfrm>
            <a:off x="-1213644" y="-550315"/>
            <a:ext cx="5225712" cy="4650884"/>
          </a:xfrm>
          <a:prstGeom prst="rect">
            <a:avLst/>
          </a:prstGeom>
        </p:spPr>
      </p:pic>
      <p:pic>
        <p:nvPicPr>
          <p:cNvPr id="4" name="Picture 4"/>
          <p:cNvPicPr>
            <a:picLocks noChangeAspect="1"/>
          </p:cNvPicPr>
          <p:nvPr/>
        </p:nvPicPr>
        <p:blipFill>
          <a:blip r:embed="rId4"/>
          <a:srcRect/>
          <a:stretch>
            <a:fillRect/>
          </a:stretch>
        </p:blipFill>
        <p:spPr>
          <a:xfrm rot="313119">
            <a:off x="3291026" y="3087831"/>
            <a:ext cx="5693252" cy="5444172"/>
          </a:xfrm>
          <a:prstGeom prst="rect">
            <a:avLst/>
          </a:prstGeom>
        </p:spPr>
      </p:pic>
      <p:sp>
        <p:nvSpPr>
          <p:cNvPr id="5" name="TextBox 5"/>
          <p:cNvSpPr txBox="1"/>
          <p:nvPr/>
        </p:nvSpPr>
        <p:spPr>
          <a:xfrm>
            <a:off x="10229815" y="5706480"/>
            <a:ext cx="7029485" cy="1205458"/>
          </a:xfrm>
          <a:prstGeom prst="rect">
            <a:avLst/>
          </a:prstGeom>
        </p:spPr>
        <p:txBody>
          <a:bodyPr lIns="0" tIns="0" rIns="0" bIns="0" rtlCol="0" anchor="t">
            <a:spAutoFit/>
          </a:bodyPr>
          <a:lstStyle/>
          <a:p>
            <a:pPr algn="r">
              <a:lnSpc>
                <a:spcPts val="9440"/>
              </a:lnSpc>
            </a:pPr>
            <a:r>
              <a:rPr lang="en-US" sz="8000">
                <a:solidFill>
                  <a:schemeClr val="bg1">
                    <a:lumMod val="95000"/>
                  </a:schemeClr>
                </a:solidFill>
                <a:latin typeface="Abadi"/>
                <a:ea typeface="+mn-lt"/>
                <a:cs typeface="+mn-lt"/>
              </a:rPr>
              <a:t>CONCLUSION</a:t>
            </a:r>
            <a:endParaRPr lang="en-US">
              <a:solidFill>
                <a:schemeClr val="bg1">
                  <a:lumMod val="95000"/>
                </a:schemeClr>
              </a:solidFill>
              <a:cs typeface="Calibri"/>
            </a:endParaRPr>
          </a:p>
        </p:txBody>
      </p:sp>
      <p:sp>
        <p:nvSpPr>
          <p:cNvPr id="6" name="TextBox 6"/>
          <p:cNvSpPr txBox="1"/>
          <p:nvPr/>
        </p:nvSpPr>
        <p:spPr>
          <a:xfrm>
            <a:off x="15785030" y="1028700"/>
            <a:ext cx="1483795" cy="1034067"/>
          </a:xfrm>
          <a:prstGeom prst="rect">
            <a:avLst/>
          </a:prstGeom>
        </p:spPr>
        <p:txBody>
          <a:bodyPr lIns="0" tIns="0" rIns="0" bIns="0" rtlCol="0" anchor="t">
            <a:spAutoFit/>
          </a:bodyPr>
          <a:lstStyle/>
          <a:p>
            <a:pPr marL="0" lvl="0" indent="0" algn="r">
              <a:lnSpc>
                <a:spcPts val="8115"/>
              </a:lnSpc>
              <a:spcBef>
                <a:spcPct val="0"/>
              </a:spcBef>
            </a:pPr>
            <a:r>
              <a:rPr lang="en-US" sz="6850">
                <a:solidFill>
                  <a:srgbClr val="FFFFFF"/>
                </a:solidFill>
                <a:latin typeface="HK Grotesk Bold"/>
              </a:rPr>
              <a:t>05</a:t>
            </a:r>
            <a:endParaRPr lang="en-US" sz="6877" u="none">
              <a:solidFill>
                <a:srgbClr val="FFFFFF">
                  <a:alpha val="60000"/>
                </a:srgbClr>
              </a:solidFill>
              <a:latin typeface="HK Grotesk Bold"/>
            </a:endParaRPr>
          </a:p>
        </p:txBody>
      </p:sp>
    </p:spTree>
    <p:extLst>
      <p:ext uri="{BB962C8B-B14F-4D97-AF65-F5344CB8AC3E}">
        <p14:creationId xmlns:p14="http://schemas.microsoft.com/office/powerpoint/2010/main" val="27181377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4D1354"/>
        </a:solidFill>
        <a:effectLst/>
      </p:bgPr>
    </p:bg>
    <p:spTree>
      <p:nvGrpSpPr>
        <p:cNvPr id="1" name=""/>
        <p:cNvGrpSpPr/>
        <p:nvPr/>
      </p:nvGrpSpPr>
      <p:grpSpPr>
        <a:xfrm>
          <a:off x="0" y="0"/>
          <a:ext cx="0" cy="0"/>
          <a:chOff x="0" y="0"/>
          <a:chExt cx="0" cy="0"/>
        </a:xfrm>
      </p:grpSpPr>
      <p:pic>
        <p:nvPicPr>
          <p:cNvPr id="3" name="Picture 3"/>
          <p:cNvPicPr>
            <a:picLocks noChangeAspect="1"/>
          </p:cNvPicPr>
          <p:nvPr/>
        </p:nvPicPr>
        <p:blipFill>
          <a:blip r:embed="rId2"/>
          <a:srcRect/>
          <a:stretch>
            <a:fillRect/>
          </a:stretch>
        </p:blipFill>
        <p:spPr>
          <a:xfrm rot="16566210">
            <a:off x="-4616626" y="5459292"/>
            <a:ext cx="7336933" cy="6529870"/>
          </a:xfrm>
          <a:prstGeom prst="rect">
            <a:avLst/>
          </a:prstGeom>
        </p:spPr>
      </p:pic>
      <p:pic>
        <p:nvPicPr>
          <p:cNvPr id="5" name="Picture 5"/>
          <p:cNvPicPr>
            <a:picLocks noChangeAspect="1"/>
          </p:cNvPicPr>
          <p:nvPr/>
        </p:nvPicPr>
        <p:blipFill>
          <a:blip r:embed="rId3"/>
          <a:srcRect/>
          <a:stretch>
            <a:fillRect/>
          </a:stretch>
        </p:blipFill>
        <p:spPr>
          <a:xfrm rot="-447366">
            <a:off x="12955621" y="-916530"/>
            <a:ext cx="4068454" cy="3890459"/>
          </a:xfrm>
          <a:prstGeom prst="rect">
            <a:avLst/>
          </a:prstGeom>
        </p:spPr>
      </p:pic>
      <p:pic>
        <p:nvPicPr>
          <p:cNvPr id="6" name="Picture 6"/>
          <p:cNvPicPr>
            <a:picLocks noChangeAspect="1"/>
          </p:cNvPicPr>
          <p:nvPr/>
        </p:nvPicPr>
        <p:blipFill>
          <a:blip r:embed="rId3"/>
          <a:srcRect/>
          <a:stretch>
            <a:fillRect/>
          </a:stretch>
        </p:blipFill>
        <p:spPr>
          <a:xfrm rot="-447366">
            <a:off x="17494525" y="9179016"/>
            <a:ext cx="4068454" cy="3890459"/>
          </a:xfrm>
          <a:prstGeom prst="rect">
            <a:avLst/>
          </a:prstGeom>
        </p:spPr>
      </p:pic>
      <p:sp>
        <p:nvSpPr>
          <p:cNvPr id="13" name="TextBox 12">
            <a:extLst>
              <a:ext uri="{FF2B5EF4-FFF2-40B4-BE49-F238E27FC236}">
                <a16:creationId xmlns:a16="http://schemas.microsoft.com/office/drawing/2014/main" id="{6FACBA02-D559-462F-B85C-CB665BB856BF}"/>
              </a:ext>
            </a:extLst>
          </p:cNvPr>
          <p:cNvSpPr txBox="1"/>
          <p:nvPr/>
        </p:nvSpPr>
        <p:spPr>
          <a:xfrm>
            <a:off x="2681538" y="2467297"/>
            <a:ext cx="13892839" cy="6524863"/>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000">
                <a:solidFill>
                  <a:schemeClr val="bg1"/>
                </a:solidFill>
                <a:ea typeface="+mn-lt"/>
                <a:cs typeface="+mn-lt"/>
              </a:rPr>
              <a:t>By this project we have got a clear idea about Hamming Distance , Finding neighbours ,K-mers, Dna. By looking at the results we can also conclude that a recursive approach here is faster than an Itterative Approach.</a:t>
            </a:r>
            <a:endParaRPr lang="en-US">
              <a:solidFill>
                <a:schemeClr val="bg1"/>
              </a:solidFill>
            </a:endParaRPr>
          </a:p>
          <a:p>
            <a:pPr algn="l"/>
            <a:endParaRPr lang="en-US" sz="4000">
              <a:solidFill>
                <a:schemeClr val="bg1"/>
              </a:solidFill>
              <a:cs typeface="Calibri"/>
            </a:endParaRPr>
          </a:p>
          <a:p>
            <a:pPr algn="ctr"/>
            <a:r>
              <a:rPr lang="en-US" sz="4000">
                <a:solidFill>
                  <a:srgbClr val="FFFFFF"/>
                </a:solidFill>
                <a:ea typeface="+mn-lt"/>
                <a:cs typeface="+mn-lt"/>
              </a:rPr>
              <a:t>This algorithm can now be applied in other algorithms like Finding frequent words with mismatches, where it is used to lower the number of strings we need to consider while searching for frequent words. </a:t>
            </a:r>
            <a:endParaRPr lang="en-US" sz="4000">
              <a:ea typeface="+mn-lt"/>
              <a:cs typeface="+mn-lt"/>
            </a:endParaRPr>
          </a:p>
          <a:p>
            <a:endParaRPr lang="en-US" sz="4000">
              <a:solidFill>
                <a:schemeClr val="bg1"/>
              </a:solidFill>
              <a:cs typeface="Calibri"/>
            </a:endParaRPr>
          </a:p>
          <a:p>
            <a:endParaRPr lang="en-US">
              <a:cs typeface="Calibri"/>
            </a:endParaRPr>
          </a:p>
        </p:txBody>
      </p:sp>
    </p:spTree>
    <p:extLst>
      <p:ext uri="{BB962C8B-B14F-4D97-AF65-F5344CB8AC3E}">
        <p14:creationId xmlns:p14="http://schemas.microsoft.com/office/powerpoint/2010/main" val="26916484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4D135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r="379" b="1161"/>
          <a:stretch>
            <a:fillRect/>
          </a:stretch>
        </p:blipFill>
        <p:spPr>
          <a:xfrm rot="1298824">
            <a:off x="12555249" y="4939834"/>
            <a:ext cx="6575294" cy="7268784"/>
          </a:xfrm>
          <a:prstGeom prst="rect">
            <a:avLst/>
          </a:prstGeom>
        </p:spPr>
      </p:pic>
      <p:pic>
        <p:nvPicPr>
          <p:cNvPr id="3" name="Picture 3"/>
          <p:cNvPicPr>
            <a:picLocks noChangeAspect="1"/>
          </p:cNvPicPr>
          <p:nvPr/>
        </p:nvPicPr>
        <p:blipFill>
          <a:blip r:embed="rId3"/>
          <a:srcRect/>
          <a:stretch>
            <a:fillRect/>
          </a:stretch>
        </p:blipFill>
        <p:spPr>
          <a:xfrm rot="-2715964">
            <a:off x="8597713" y="7771526"/>
            <a:ext cx="1844500" cy="1747664"/>
          </a:xfrm>
          <a:prstGeom prst="rect">
            <a:avLst/>
          </a:prstGeom>
        </p:spPr>
      </p:pic>
      <p:pic>
        <p:nvPicPr>
          <p:cNvPr id="4" name="Picture 4"/>
          <p:cNvPicPr>
            <a:picLocks noChangeAspect="1"/>
          </p:cNvPicPr>
          <p:nvPr/>
        </p:nvPicPr>
        <p:blipFill>
          <a:blip r:embed="rId4"/>
          <a:srcRect/>
          <a:stretch>
            <a:fillRect/>
          </a:stretch>
        </p:blipFill>
        <p:spPr>
          <a:xfrm rot="-3378125">
            <a:off x="12070219" y="-1362141"/>
            <a:ext cx="4943405" cy="5723190"/>
          </a:xfrm>
          <a:prstGeom prst="rect">
            <a:avLst/>
          </a:prstGeom>
        </p:spPr>
      </p:pic>
      <p:graphicFrame>
        <p:nvGraphicFramePr>
          <p:cNvPr id="9" name="Table 9">
            <a:extLst>
              <a:ext uri="{FF2B5EF4-FFF2-40B4-BE49-F238E27FC236}">
                <a16:creationId xmlns:a16="http://schemas.microsoft.com/office/drawing/2014/main" id="{87763DF0-A7E6-4ECD-8243-9DF684D4C457}"/>
              </a:ext>
            </a:extLst>
          </p:cNvPr>
          <p:cNvGraphicFramePr>
            <a:graphicFrameLocks noGrp="1"/>
          </p:cNvGraphicFramePr>
          <p:nvPr>
            <p:extLst>
              <p:ext uri="{D42A27DB-BD31-4B8C-83A1-F6EECF244321}">
                <p14:modId xmlns:p14="http://schemas.microsoft.com/office/powerpoint/2010/main" val="3477002615"/>
              </p:ext>
            </p:extLst>
          </p:nvPr>
        </p:nvGraphicFramePr>
        <p:xfrm>
          <a:off x="789710" y="3168114"/>
          <a:ext cx="10822974" cy="5380135"/>
        </p:xfrm>
        <a:graphic>
          <a:graphicData uri="http://schemas.openxmlformats.org/drawingml/2006/table">
            <a:tbl>
              <a:tblPr firstRow="1" bandRow="1">
                <a:tableStyleId>{00A15C55-8517-42AA-B614-E9B94910E393}</a:tableStyleId>
              </a:tblPr>
              <a:tblGrid>
                <a:gridCol w="5419937">
                  <a:extLst>
                    <a:ext uri="{9D8B030D-6E8A-4147-A177-3AD203B41FA5}">
                      <a16:colId xmlns:a16="http://schemas.microsoft.com/office/drawing/2014/main" val="2883800384"/>
                    </a:ext>
                  </a:extLst>
                </a:gridCol>
                <a:gridCol w="5403037">
                  <a:extLst>
                    <a:ext uri="{9D8B030D-6E8A-4147-A177-3AD203B41FA5}">
                      <a16:colId xmlns:a16="http://schemas.microsoft.com/office/drawing/2014/main" val="1378543976"/>
                    </a:ext>
                  </a:extLst>
                </a:gridCol>
              </a:tblGrid>
              <a:tr h="1076027">
                <a:tc>
                  <a:txBody>
                    <a:bodyPr/>
                    <a:lstStyle/>
                    <a:p>
                      <a:r>
                        <a:rPr lang="en-US" sz="3200"/>
                        <a:t>Name</a:t>
                      </a:r>
                    </a:p>
                  </a:txBody>
                  <a:tcPr/>
                </a:tc>
                <a:tc>
                  <a:txBody>
                    <a:bodyPr/>
                    <a:lstStyle/>
                    <a:p>
                      <a:r>
                        <a:rPr lang="en-US" sz="3200"/>
                        <a:t>Roll No</a:t>
                      </a:r>
                    </a:p>
                  </a:txBody>
                  <a:tcPr/>
                </a:tc>
                <a:extLst>
                  <a:ext uri="{0D108BD9-81ED-4DB2-BD59-A6C34878D82A}">
                    <a16:rowId xmlns:a16="http://schemas.microsoft.com/office/drawing/2014/main" val="1611144931"/>
                  </a:ext>
                </a:extLst>
              </a:tr>
              <a:tr h="1076027">
                <a:tc>
                  <a:txBody>
                    <a:bodyPr/>
                    <a:lstStyle/>
                    <a:p>
                      <a:r>
                        <a:rPr lang="en-US" sz="3200"/>
                        <a:t>Dhanush Krishna R</a:t>
                      </a:r>
                    </a:p>
                  </a:txBody>
                  <a:tcPr/>
                </a:tc>
                <a:tc>
                  <a:txBody>
                    <a:bodyPr/>
                    <a:lstStyle/>
                    <a:p>
                      <a:r>
                        <a:rPr lang="en-US" sz="3200"/>
                        <a:t>AM.EN.U4AIE20021</a:t>
                      </a:r>
                    </a:p>
                  </a:txBody>
                  <a:tcPr/>
                </a:tc>
                <a:extLst>
                  <a:ext uri="{0D108BD9-81ED-4DB2-BD59-A6C34878D82A}">
                    <a16:rowId xmlns:a16="http://schemas.microsoft.com/office/drawing/2014/main" val="112017669"/>
                  </a:ext>
                </a:extLst>
              </a:tr>
              <a:tr h="1076027">
                <a:tc>
                  <a:txBody>
                    <a:bodyPr/>
                    <a:lstStyle/>
                    <a:p>
                      <a:r>
                        <a:rPr lang="en-US" sz="3200" err="1"/>
                        <a:t>Dhruvjoti</a:t>
                      </a:r>
                      <a:r>
                        <a:rPr lang="en-US" sz="3200"/>
                        <a:t> Swain</a:t>
                      </a:r>
                    </a:p>
                  </a:txBody>
                  <a:tcPr/>
                </a:tc>
                <a:tc>
                  <a:txBody>
                    <a:bodyPr/>
                    <a:lstStyle/>
                    <a:p>
                      <a:r>
                        <a:rPr lang="en-US" sz="3200"/>
                        <a:t>AM.EN.U4AIE20023</a:t>
                      </a:r>
                    </a:p>
                  </a:txBody>
                  <a:tcPr/>
                </a:tc>
                <a:extLst>
                  <a:ext uri="{0D108BD9-81ED-4DB2-BD59-A6C34878D82A}">
                    <a16:rowId xmlns:a16="http://schemas.microsoft.com/office/drawing/2014/main" val="68932258"/>
                  </a:ext>
                </a:extLst>
              </a:tr>
              <a:tr h="1076027">
                <a:tc>
                  <a:txBody>
                    <a:bodyPr/>
                    <a:lstStyle/>
                    <a:p>
                      <a:r>
                        <a:rPr lang="en-US" sz="3200"/>
                        <a:t>M Mahadev</a:t>
                      </a:r>
                    </a:p>
                  </a:txBody>
                  <a:tcPr/>
                </a:tc>
                <a:tc>
                  <a:txBody>
                    <a:bodyPr/>
                    <a:lstStyle/>
                    <a:p>
                      <a:r>
                        <a:rPr lang="en-US" sz="3200"/>
                        <a:t>AM.EN.U4AIE20045</a:t>
                      </a:r>
                    </a:p>
                  </a:txBody>
                  <a:tcPr/>
                </a:tc>
                <a:extLst>
                  <a:ext uri="{0D108BD9-81ED-4DB2-BD59-A6C34878D82A}">
                    <a16:rowId xmlns:a16="http://schemas.microsoft.com/office/drawing/2014/main" val="3274857987"/>
                  </a:ext>
                </a:extLst>
              </a:tr>
              <a:tr h="1076027">
                <a:tc>
                  <a:txBody>
                    <a:bodyPr/>
                    <a:lstStyle/>
                    <a:p>
                      <a:r>
                        <a:rPr lang="en-US" sz="3200"/>
                        <a:t>Pranav Jayasankar Nair</a:t>
                      </a:r>
                    </a:p>
                  </a:txBody>
                  <a:tcPr/>
                </a:tc>
                <a:tc>
                  <a:txBody>
                    <a:bodyPr/>
                    <a:lstStyle/>
                    <a:p>
                      <a:r>
                        <a:rPr lang="en-US" sz="3200"/>
                        <a:t>AM.EN.U4AIE20056</a:t>
                      </a:r>
                    </a:p>
                  </a:txBody>
                  <a:tcPr/>
                </a:tc>
                <a:extLst>
                  <a:ext uri="{0D108BD9-81ED-4DB2-BD59-A6C34878D82A}">
                    <a16:rowId xmlns:a16="http://schemas.microsoft.com/office/drawing/2014/main" val="1946253223"/>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1199663">
            <a:off x="3820413" y="-3404065"/>
            <a:ext cx="9366851" cy="8957051"/>
          </a:xfrm>
          <a:prstGeom prst="rect">
            <a:avLst/>
          </a:prstGeom>
        </p:spPr>
      </p:pic>
      <p:pic>
        <p:nvPicPr>
          <p:cNvPr id="3" name="Picture 3"/>
          <p:cNvPicPr>
            <a:picLocks noChangeAspect="1"/>
          </p:cNvPicPr>
          <p:nvPr/>
        </p:nvPicPr>
        <p:blipFill>
          <a:blip r:embed="rId3"/>
          <a:srcRect/>
          <a:stretch>
            <a:fillRect/>
          </a:stretch>
        </p:blipFill>
        <p:spPr>
          <a:xfrm rot="-2715964">
            <a:off x="14635296" y="2779072"/>
            <a:ext cx="2207918" cy="2092002"/>
          </a:xfrm>
          <a:prstGeom prst="rect">
            <a:avLst/>
          </a:prstGeom>
        </p:spPr>
      </p:pic>
      <p:pic>
        <p:nvPicPr>
          <p:cNvPr id="4" name="Picture 4"/>
          <p:cNvPicPr>
            <a:picLocks noChangeAspect="1"/>
          </p:cNvPicPr>
          <p:nvPr/>
        </p:nvPicPr>
        <p:blipFill>
          <a:blip r:embed="rId3"/>
          <a:srcRect/>
          <a:stretch>
            <a:fillRect/>
          </a:stretch>
        </p:blipFill>
        <p:spPr>
          <a:xfrm rot="-394911">
            <a:off x="16125490" y="7311630"/>
            <a:ext cx="5163362" cy="4892285"/>
          </a:xfrm>
          <a:prstGeom prst="rect">
            <a:avLst/>
          </a:prstGeom>
        </p:spPr>
      </p:pic>
      <p:sp>
        <p:nvSpPr>
          <p:cNvPr id="7" name="TextBox 7"/>
          <p:cNvSpPr txBox="1"/>
          <p:nvPr/>
        </p:nvSpPr>
        <p:spPr>
          <a:xfrm>
            <a:off x="810493" y="3118791"/>
            <a:ext cx="7315198" cy="705321"/>
          </a:xfrm>
          <a:prstGeom prst="rect">
            <a:avLst/>
          </a:prstGeom>
        </p:spPr>
        <p:txBody>
          <a:bodyPr wrap="square" lIns="0" tIns="0" rIns="0" bIns="0" rtlCol="0" anchor="t">
            <a:spAutoFit/>
          </a:bodyPr>
          <a:lstStyle/>
          <a:p>
            <a:pPr marL="0" lvl="0" indent="0" algn="l">
              <a:lnSpc>
                <a:spcPts val="5543"/>
              </a:lnSpc>
              <a:spcBef>
                <a:spcPct val="0"/>
              </a:spcBef>
            </a:pPr>
            <a:r>
              <a:rPr lang="en-US" sz="4800" u="none">
                <a:solidFill>
                  <a:schemeClr val="accent5">
                    <a:lumMod val="50000"/>
                  </a:schemeClr>
                </a:solidFill>
                <a:latin typeface="Halant Medium Italics"/>
              </a:rPr>
              <a:t>TABLE OF CONTENTS</a:t>
            </a:r>
          </a:p>
        </p:txBody>
      </p:sp>
      <p:sp>
        <p:nvSpPr>
          <p:cNvPr id="8" name="TextBox 7">
            <a:extLst>
              <a:ext uri="{FF2B5EF4-FFF2-40B4-BE49-F238E27FC236}">
                <a16:creationId xmlns:a16="http://schemas.microsoft.com/office/drawing/2014/main" id="{AE352E34-D686-40A2-BAE5-6DDE5364C469}"/>
              </a:ext>
            </a:extLst>
          </p:cNvPr>
          <p:cNvSpPr txBox="1"/>
          <p:nvPr/>
        </p:nvSpPr>
        <p:spPr>
          <a:xfrm>
            <a:off x="1558638" y="4384963"/>
            <a:ext cx="5195453" cy="5632311"/>
          </a:xfrm>
          <a:prstGeom prst="rect">
            <a:avLst/>
          </a:prstGeom>
          <a:noFill/>
        </p:spPr>
        <p:txBody>
          <a:bodyPr wrap="square" lIns="91440" tIns="45720" rIns="91440" bIns="45720" rtlCol="0" anchor="t">
            <a:spAutoFit/>
          </a:bodyPr>
          <a:lstStyle/>
          <a:p>
            <a:r>
              <a:rPr lang="en" sz="3600">
                <a:solidFill>
                  <a:schemeClr val="accent4">
                    <a:lumMod val="75000"/>
                  </a:schemeClr>
                </a:solidFill>
                <a:latin typeface="Abadi"/>
              </a:rPr>
              <a:t>01</a:t>
            </a:r>
            <a:r>
              <a:rPr lang="en" sz="3600">
                <a:solidFill>
                  <a:schemeClr val="accent4"/>
                </a:solidFill>
              </a:rPr>
              <a:t> </a:t>
            </a:r>
            <a:r>
              <a:rPr lang="en" sz="3600">
                <a:latin typeface="Abadi"/>
              </a:rPr>
              <a:t>OBJECTIVE</a:t>
            </a:r>
          </a:p>
          <a:p>
            <a:endParaRPr lang="en" sz="3600">
              <a:latin typeface="Abadi" panose="020B0604020104020204" pitchFamily="34" charset="0"/>
            </a:endParaRPr>
          </a:p>
          <a:p>
            <a:r>
              <a:rPr lang="en-US" sz="3600">
                <a:solidFill>
                  <a:schemeClr val="accent4">
                    <a:lumMod val="75000"/>
                  </a:schemeClr>
                </a:solidFill>
                <a:latin typeface="Abadi"/>
              </a:rPr>
              <a:t>02</a:t>
            </a:r>
            <a:r>
              <a:rPr lang="en-US" sz="3600">
                <a:solidFill>
                  <a:schemeClr val="accent4"/>
                </a:solidFill>
                <a:latin typeface="Abadi"/>
              </a:rPr>
              <a:t> </a:t>
            </a:r>
            <a:r>
              <a:rPr lang="en-US" sz="3600">
                <a:latin typeface="Abadi"/>
              </a:rPr>
              <a:t>INTRODUCTION</a:t>
            </a:r>
          </a:p>
          <a:p>
            <a:endParaRPr lang="en" sz="3600">
              <a:latin typeface="Abadi" panose="020B0604020104020204" pitchFamily="34" charset="0"/>
            </a:endParaRPr>
          </a:p>
          <a:p>
            <a:r>
              <a:rPr lang="en-US" sz="3600">
                <a:solidFill>
                  <a:schemeClr val="accent4">
                    <a:lumMod val="75000"/>
                  </a:schemeClr>
                </a:solidFill>
                <a:latin typeface="Abadi"/>
              </a:rPr>
              <a:t>03</a:t>
            </a:r>
            <a:r>
              <a:rPr lang="en-US" sz="3600">
                <a:latin typeface="Abadi"/>
              </a:rPr>
              <a:t> METHODS</a:t>
            </a:r>
          </a:p>
          <a:p>
            <a:endParaRPr lang="en-US" sz="3600">
              <a:latin typeface="Abadi" panose="020B0604020104020204" pitchFamily="34" charset="0"/>
            </a:endParaRPr>
          </a:p>
          <a:p>
            <a:r>
              <a:rPr lang="en-US" sz="3600">
                <a:solidFill>
                  <a:schemeClr val="accent4">
                    <a:lumMod val="75000"/>
                  </a:schemeClr>
                </a:solidFill>
                <a:latin typeface="Abadi"/>
              </a:rPr>
              <a:t>04</a:t>
            </a:r>
            <a:r>
              <a:rPr lang="en-US" sz="3600">
                <a:latin typeface="Abadi"/>
              </a:rPr>
              <a:t> RESULTS</a:t>
            </a:r>
          </a:p>
          <a:p>
            <a:endParaRPr lang="en-US" sz="3600">
              <a:latin typeface="Abadi"/>
            </a:endParaRPr>
          </a:p>
          <a:p>
            <a:r>
              <a:rPr lang="en-US" sz="3600">
                <a:solidFill>
                  <a:schemeClr val="accent4">
                    <a:lumMod val="75000"/>
                  </a:schemeClr>
                </a:solidFill>
                <a:latin typeface="Abadi"/>
              </a:rPr>
              <a:t>05</a:t>
            </a:r>
            <a:r>
              <a:rPr lang="en-US" sz="3600">
                <a:latin typeface="Abadi"/>
              </a:rPr>
              <a:t> </a:t>
            </a:r>
            <a:r>
              <a:rPr lang="en-US" sz="3600">
                <a:latin typeface="Abadi"/>
                <a:ea typeface="+mn-lt"/>
                <a:cs typeface="+mn-lt"/>
              </a:rPr>
              <a:t>CONCLUSION</a:t>
            </a:r>
            <a:endParaRPr lang="en-US" sz="3600">
              <a:latin typeface="Abadi"/>
            </a:endParaRPr>
          </a:p>
          <a:p>
            <a:endParaRPr lang="en-US" sz="3600">
              <a:latin typeface="Abadi"/>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4D135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4494633">
            <a:off x="737717" y="7024205"/>
            <a:ext cx="2605188" cy="2468415"/>
          </a:xfrm>
          <a:prstGeom prst="rect">
            <a:avLst/>
          </a:prstGeom>
        </p:spPr>
      </p:pic>
      <p:pic>
        <p:nvPicPr>
          <p:cNvPr id="3" name="Picture 3"/>
          <p:cNvPicPr>
            <a:picLocks noChangeAspect="1"/>
          </p:cNvPicPr>
          <p:nvPr/>
        </p:nvPicPr>
        <p:blipFill>
          <a:blip r:embed="rId3"/>
          <a:srcRect/>
          <a:stretch>
            <a:fillRect/>
          </a:stretch>
        </p:blipFill>
        <p:spPr>
          <a:xfrm>
            <a:off x="-1213644" y="-550315"/>
            <a:ext cx="5225712" cy="4650884"/>
          </a:xfrm>
          <a:prstGeom prst="rect">
            <a:avLst/>
          </a:prstGeom>
        </p:spPr>
      </p:pic>
      <p:pic>
        <p:nvPicPr>
          <p:cNvPr id="4" name="Picture 4"/>
          <p:cNvPicPr>
            <a:picLocks noChangeAspect="1"/>
          </p:cNvPicPr>
          <p:nvPr/>
        </p:nvPicPr>
        <p:blipFill>
          <a:blip r:embed="rId4"/>
          <a:srcRect/>
          <a:stretch>
            <a:fillRect/>
          </a:stretch>
        </p:blipFill>
        <p:spPr>
          <a:xfrm rot="313119">
            <a:off x="3291026" y="3087831"/>
            <a:ext cx="5693252" cy="5444172"/>
          </a:xfrm>
          <a:prstGeom prst="rect">
            <a:avLst/>
          </a:prstGeom>
        </p:spPr>
      </p:pic>
      <p:sp>
        <p:nvSpPr>
          <p:cNvPr id="5" name="TextBox 5"/>
          <p:cNvSpPr txBox="1"/>
          <p:nvPr/>
        </p:nvSpPr>
        <p:spPr>
          <a:xfrm>
            <a:off x="10229815" y="5706480"/>
            <a:ext cx="7029485" cy="1205458"/>
          </a:xfrm>
          <a:prstGeom prst="rect">
            <a:avLst/>
          </a:prstGeom>
        </p:spPr>
        <p:txBody>
          <a:bodyPr lIns="0" tIns="0" rIns="0" bIns="0" rtlCol="0" anchor="t">
            <a:spAutoFit/>
          </a:bodyPr>
          <a:lstStyle/>
          <a:p>
            <a:pPr algn="r">
              <a:lnSpc>
                <a:spcPts val="9440"/>
              </a:lnSpc>
            </a:pPr>
            <a:r>
              <a:rPr lang="en-US" sz="8000">
                <a:solidFill>
                  <a:srgbClr val="FFFFFF"/>
                </a:solidFill>
                <a:latin typeface="HK Grotesk Bold"/>
              </a:rPr>
              <a:t>Objective</a:t>
            </a:r>
            <a:endParaRPr lang="en-US"/>
          </a:p>
        </p:txBody>
      </p:sp>
      <p:sp>
        <p:nvSpPr>
          <p:cNvPr id="6" name="TextBox 6"/>
          <p:cNvSpPr txBox="1"/>
          <p:nvPr/>
        </p:nvSpPr>
        <p:spPr>
          <a:xfrm>
            <a:off x="15785030" y="1028700"/>
            <a:ext cx="1483795" cy="1034067"/>
          </a:xfrm>
          <a:prstGeom prst="rect">
            <a:avLst/>
          </a:prstGeom>
        </p:spPr>
        <p:txBody>
          <a:bodyPr lIns="0" tIns="0" rIns="0" bIns="0" rtlCol="0" anchor="t">
            <a:spAutoFit/>
          </a:bodyPr>
          <a:lstStyle/>
          <a:p>
            <a:pPr marL="0" lvl="0" indent="0" algn="r">
              <a:lnSpc>
                <a:spcPts val="8115"/>
              </a:lnSpc>
              <a:spcBef>
                <a:spcPct val="0"/>
              </a:spcBef>
            </a:pPr>
            <a:r>
              <a:rPr lang="en-US" sz="6850">
                <a:solidFill>
                  <a:srgbClr val="FFFFFF"/>
                </a:solidFill>
                <a:latin typeface="HK Grotesk Bold"/>
              </a:rPr>
              <a:t>01</a:t>
            </a:r>
            <a:endParaRPr lang="en-US" sz="6877" u="none">
              <a:solidFill>
                <a:srgbClr val="FFFFFF">
                  <a:alpha val="60000"/>
                </a:srgbClr>
              </a:solidFill>
              <a:latin typeface="HK Grotesk Bo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4D1354"/>
        </a:solidFill>
        <a:effectLst/>
      </p:bgPr>
    </p:bg>
    <p:spTree>
      <p:nvGrpSpPr>
        <p:cNvPr id="1" name=""/>
        <p:cNvGrpSpPr/>
        <p:nvPr/>
      </p:nvGrpSpPr>
      <p:grpSpPr>
        <a:xfrm>
          <a:off x="0" y="0"/>
          <a:ext cx="0" cy="0"/>
          <a:chOff x="0" y="0"/>
          <a:chExt cx="0" cy="0"/>
        </a:xfrm>
      </p:grpSpPr>
      <p:pic>
        <p:nvPicPr>
          <p:cNvPr id="3" name="Picture 3"/>
          <p:cNvPicPr>
            <a:picLocks noChangeAspect="1"/>
          </p:cNvPicPr>
          <p:nvPr/>
        </p:nvPicPr>
        <p:blipFill>
          <a:blip r:embed="rId2"/>
          <a:srcRect/>
          <a:stretch>
            <a:fillRect/>
          </a:stretch>
        </p:blipFill>
        <p:spPr>
          <a:xfrm rot="17404943">
            <a:off x="-3660343" y="5113384"/>
            <a:ext cx="7336933" cy="6529870"/>
          </a:xfrm>
          <a:prstGeom prst="rect">
            <a:avLst/>
          </a:prstGeom>
        </p:spPr>
      </p:pic>
      <p:pic>
        <p:nvPicPr>
          <p:cNvPr id="5" name="Picture 5"/>
          <p:cNvPicPr>
            <a:picLocks noChangeAspect="1"/>
          </p:cNvPicPr>
          <p:nvPr/>
        </p:nvPicPr>
        <p:blipFill>
          <a:blip r:embed="rId3"/>
          <a:srcRect/>
          <a:stretch>
            <a:fillRect/>
          </a:stretch>
        </p:blipFill>
        <p:spPr>
          <a:xfrm rot="21152634">
            <a:off x="13277490" y="-1044489"/>
            <a:ext cx="4068454" cy="3890459"/>
          </a:xfrm>
          <a:prstGeom prst="rect">
            <a:avLst/>
          </a:prstGeom>
        </p:spPr>
      </p:pic>
      <p:pic>
        <p:nvPicPr>
          <p:cNvPr id="6" name="Picture 6"/>
          <p:cNvPicPr>
            <a:picLocks noChangeAspect="1"/>
          </p:cNvPicPr>
          <p:nvPr/>
        </p:nvPicPr>
        <p:blipFill>
          <a:blip r:embed="rId3"/>
          <a:srcRect/>
          <a:stretch>
            <a:fillRect/>
          </a:stretch>
        </p:blipFill>
        <p:spPr>
          <a:xfrm rot="21152634">
            <a:off x="15122261" y="7798789"/>
            <a:ext cx="4068454" cy="3890459"/>
          </a:xfrm>
          <a:prstGeom prst="rect">
            <a:avLst/>
          </a:prstGeom>
        </p:spPr>
      </p:pic>
      <p:sp>
        <p:nvSpPr>
          <p:cNvPr id="13" name="TextBox 12">
            <a:extLst>
              <a:ext uri="{FF2B5EF4-FFF2-40B4-BE49-F238E27FC236}">
                <a16:creationId xmlns:a16="http://schemas.microsoft.com/office/drawing/2014/main" id="{6FACBA02-D559-462F-B85C-CB665BB856BF}"/>
              </a:ext>
            </a:extLst>
          </p:cNvPr>
          <p:cNvSpPr txBox="1"/>
          <p:nvPr/>
        </p:nvSpPr>
        <p:spPr>
          <a:xfrm>
            <a:off x="1747388" y="1822870"/>
            <a:ext cx="15833782" cy="5909310"/>
          </a:xfrm>
          <a:prstGeom prst="rect">
            <a:avLst/>
          </a:prstGeom>
          <a:noFill/>
          <a:ln>
            <a:noFill/>
          </a:ln>
        </p:spPr>
        <p:style>
          <a:lnRef idx="1">
            <a:schemeClr val="accent5"/>
          </a:lnRef>
          <a:fillRef idx="2">
            <a:schemeClr val="accent5"/>
          </a:fillRef>
          <a:effectRef idx="1">
            <a:schemeClr val="accent5"/>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000">
                <a:solidFill>
                  <a:schemeClr val="bg1">
                    <a:lumMod val="95000"/>
                  </a:schemeClr>
                </a:solidFill>
                <a:cs typeface="Calibri"/>
              </a:rPr>
              <a:t>In this project we deal with the problem of generating  the neighborhood of a string.</a:t>
            </a:r>
            <a:endParaRPr lang="en-US" sz="4000">
              <a:solidFill>
                <a:schemeClr val="bg1">
                  <a:lumMod val="95000"/>
                </a:schemeClr>
              </a:solidFill>
              <a:ea typeface="+mn-lt"/>
              <a:cs typeface="+mn-lt"/>
            </a:endParaRPr>
          </a:p>
          <a:p>
            <a:endParaRPr lang="en-US" sz="4000">
              <a:solidFill>
                <a:schemeClr val="bg1">
                  <a:lumMod val="95000"/>
                </a:schemeClr>
              </a:solidFill>
              <a:cs typeface="Calibri"/>
            </a:endParaRPr>
          </a:p>
          <a:p>
            <a:r>
              <a:rPr lang="en-US" sz="4000">
                <a:solidFill>
                  <a:schemeClr val="bg1">
                    <a:lumMod val="95000"/>
                  </a:schemeClr>
                </a:solidFill>
                <a:cs typeface="Calibri"/>
              </a:rPr>
              <a:t>Our aim is to find the </a:t>
            </a:r>
            <a:r>
              <a:rPr lang="en-US" sz="4000" err="1">
                <a:solidFill>
                  <a:schemeClr val="bg1">
                    <a:lumMod val="95000"/>
                  </a:schemeClr>
                </a:solidFill>
                <a:cs typeface="Calibri"/>
              </a:rPr>
              <a:t>the</a:t>
            </a:r>
            <a:r>
              <a:rPr lang="en-US" sz="4000">
                <a:solidFill>
                  <a:schemeClr val="bg1">
                    <a:lumMod val="95000"/>
                  </a:schemeClr>
                </a:solidFill>
                <a:cs typeface="Calibri"/>
              </a:rPr>
              <a:t> d-neighborhood of a string. Neighbors(Pattern, d) is the set of all k-</a:t>
            </a:r>
            <a:r>
              <a:rPr lang="en-US" sz="4000" err="1">
                <a:solidFill>
                  <a:schemeClr val="bg1">
                    <a:lumMod val="95000"/>
                  </a:schemeClr>
                </a:solidFill>
                <a:cs typeface="Calibri"/>
              </a:rPr>
              <a:t>mers</a:t>
            </a:r>
            <a:r>
              <a:rPr lang="en-US" sz="4000">
                <a:solidFill>
                  <a:schemeClr val="bg1">
                    <a:lumMod val="95000"/>
                  </a:schemeClr>
                </a:solidFill>
                <a:cs typeface="Calibri"/>
              </a:rPr>
              <a:t> whose  Hamming distance from Pattern does not exceed d.</a:t>
            </a:r>
            <a:endParaRPr lang="en-US">
              <a:solidFill>
                <a:schemeClr val="bg1">
                  <a:lumMod val="95000"/>
                </a:schemeClr>
              </a:solidFill>
            </a:endParaRPr>
          </a:p>
          <a:p>
            <a:r>
              <a:rPr lang="en-US" sz="4000">
                <a:solidFill>
                  <a:schemeClr val="bg1">
                    <a:lumMod val="95000"/>
                  </a:schemeClr>
                </a:solidFill>
                <a:ea typeface="+mn-lt"/>
                <a:cs typeface="+mn-lt"/>
              </a:rPr>
              <a:t>After doing this project we will have a efficient code which can be used to find the neighborhood of a string.</a:t>
            </a:r>
            <a:endParaRPr lang="en-US">
              <a:solidFill>
                <a:schemeClr val="bg1">
                  <a:lumMod val="95000"/>
                </a:schemeClr>
              </a:solidFill>
              <a:ea typeface="+mn-lt"/>
              <a:cs typeface="+mn-lt"/>
            </a:endParaRPr>
          </a:p>
          <a:p>
            <a:endParaRPr lang="en-US" sz="4000">
              <a:cs typeface="Calibri"/>
            </a:endParaRPr>
          </a:p>
          <a:p>
            <a:endParaRPr lang="en-US">
              <a:cs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4D1354"/>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rot="4494633">
            <a:off x="737717" y="7024205"/>
            <a:ext cx="2605188" cy="2468415"/>
          </a:xfrm>
          <a:prstGeom prst="rect">
            <a:avLst/>
          </a:prstGeom>
        </p:spPr>
      </p:pic>
      <p:pic>
        <p:nvPicPr>
          <p:cNvPr id="3" name="Picture 3"/>
          <p:cNvPicPr>
            <a:picLocks noChangeAspect="1"/>
          </p:cNvPicPr>
          <p:nvPr/>
        </p:nvPicPr>
        <p:blipFill>
          <a:blip r:embed="rId3"/>
          <a:srcRect/>
          <a:stretch>
            <a:fillRect/>
          </a:stretch>
        </p:blipFill>
        <p:spPr>
          <a:xfrm>
            <a:off x="-1213644" y="-550315"/>
            <a:ext cx="5225712" cy="4650884"/>
          </a:xfrm>
          <a:prstGeom prst="rect">
            <a:avLst/>
          </a:prstGeom>
        </p:spPr>
      </p:pic>
      <p:pic>
        <p:nvPicPr>
          <p:cNvPr id="4" name="Picture 4"/>
          <p:cNvPicPr>
            <a:picLocks noChangeAspect="1"/>
          </p:cNvPicPr>
          <p:nvPr/>
        </p:nvPicPr>
        <p:blipFill>
          <a:blip r:embed="rId4"/>
          <a:srcRect/>
          <a:stretch>
            <a:fillRect/>
          </a:stretch>
        </p:blipFill>
        <p:spPr>
          <a:xfrm rot="313119">
            <a:off x="3291026" y="3087831"/>
            <a:ext cx="5693252" cy="5444172"/>
          </a:xfrm>
          <a:prstGeom prst="rect">
            <a:avLst/>
          </a:prstGeom>
        </p:spPr>
      </p:pic>
      <p:sp>
        <p:nvSpPr>
          <p:cNvPr id="5" name="TextBox 5"/>
          <p:cNvSpPr txBox="1"/>
          <p:nvPr/>
        </p:nvSpPr>
        <p:spPr>
          <a:xfrm>
            <a:off x="10229815" y="5706480"/>
            <a:ext cx="7029485" cy="1205458"/>
          </a:xfrm>
          <a:prstGeom prst="rect">
            <a:avLst/>
          </a:prstGeom>
        </p:spPr>
        <p:txBody>
          <a:bodyPr lIns="0" tIns="0" rIns="0" bIns="0" rtlCol="0" anchor="t">
            <a:spAutoFit/>
          </a:bodyPr>
          <a:lstStyle/>
          <a:p>
            <a:pPr algn="r">
              <a:lnSpc>
                <a:spcPts val="9440"/>
              </a:lnSpc>
            </a:pPr>
            <a:r>
              <a:rPr lang="en-US" sz="8000">
                <a:solidFill>
                  <a:schemeClr val="bg1">
                    <a:lumMod val="95000"/>
                  </a:schemeClr>
                </a:solidFill>
                <a:latin typeface="Calibri"/>
                <a:cs typeface="Calibri"/>
              </a:rPr>
              <a:t>INTRODUCTION</a:t>
            </a:r>
            <a:endParaRPr lang="en-US">
              <a:solidFill>
                <a:schemeClr val="bg1">
                  <a:lumMod val="95000"/>
                </a:schemeClr>
              </a:solidFill>
              <a:cs typeface="Calibri"/>
            </a:endParaRPr>
          </a:p>
        </p:txBody>
      </p:sp>
      <p:sp>
        <p:nvSpPr>
          <p:cNvPr id="6" name="TextBox 6"/>
          <p:cNvSpPr txBox="1"/>
          <p:nvPr/>
        </p:nvSpPr>
        <p:spPr>
          <a:xfrm>
            <a:off x="15785030" y="1028700"/>
            <a:ext cx="1483795" cy="1034067"/>
          </a:xfrm>
          <a:prstGeom prst="rect">
            <a:avLst/>
          </a:prstGeom>
        </p:spPr>
        <p:txBody>
          <a:bodyPr lIns="0" tIns="0" rIns="0" bIns="0" rtlCol="0" anchor="t">
            <a:spAutoFit/>
          </a:bodyPr>
          <a:lstStyle/>
          <a:p>
            <a:pPr marL="0" lvl="0" indent="0" algn="r">
              <a:lnSpc>
                <a:spcPts val="8115"/>
              </a:lnSpc>
              <a:spcBef>
                <a:spcPct val="0"/>
              </a:spcBef>
            </a:pPr>
            <a:r>
              <a:rPr lang="en-US" sz="6850">
                <a:solidFill>
                  <a:srgbClr val="FFFFFF"/>
                </a:solidFill>
                <a:latin typeface="HK Grotesk Bold"/>
              </a:rPr>
              <a:t>02</a:t>
            </a:r>
            <a:endParaRPr lang="en-US" sz="6877" u="none">
              <a:solidFill>
                <a:srgbClr val="FFFFFF">
                  <a:alpha val="60000"/>
                </a:srgbClr>
              </a:solidFill>
              <a:latin typeface="HK Grotesk Bold"/>
            </a:endParaRPr>
          </a:p>
        </p:txBody>
      </p:sp>
    </p:spTree>
    <p:extLst>
      <p:ext uri="{BB962C8B-B14F-4D97-AF65-F5344CB8AC3E}">
        <p14:creationId xmlns:p14="http://schemas.microsoft.com/office/powerpoint/2010/main" val="36569569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3657600" y="1964763"/>
            <a:ext cx="7726964" cy="1056311"/>
          </a:xfrm>
          <a:prstGeom prst="rect">
            <a:avLst/>
          </a:prstGeom>
        </p:spPr>
        <p:txBody>
          <a:bodyPr lIns="0" tIns="0" rIns="0" bIns="0" rtlCol="0" anchor="t">
            <a:spAutoFit/>
          </a:bodyPr>
          <a:lstStyle/>
          <a:p>
            <a:pPr>
              <a:lnSpc>
                <a:spcPts val="8345"/>
              </a:lnSpc>
            </a:pPr>
            <a:endParaRPr lang="en-US" sz="7050">
              <a:cs typeface="Calibri"/>
            </a:endParaRPr>
          </a:p>
        </p:txBody>
      </p:sp>
      <p:pic>
        <p:nvPicPr>
          <p:cNvPr id="3" name="Picture 3"/>
          <p:cNvPicPr>
            <a:picLocks noChangeAspect="1"/>
          </p:cNvPicPr>
          <p:nvPr/>
        </p:nvPicPr>
        <p:blipFill>
          <a:blip r:embed="rId2"/>
          <a:srcRect/>
          <a:stretch>
            <a:fillRect/>
          </a:stretch>
        </p:blipFill>
        <p:spPr>
          <a:xfrm rot="-10094169">
            <a:off x="-2768217" y="5870308"/>
            <a:ext cx="6176663" cy="5906434"/>
          </a:xfrm>
          <a:prstGeom prst="rect">
            <a:avLst/>
          </a:prstGeom>
        </p:spPr>
      </p:pic>
      <p:grpSp>
        <p:nvGrpSpPr>
          <p:cNvPr id="4" name="Group 4"/>
          <p:cNvGrpSpPr/>
          <p:nvPr/>
        </p:nvGrpSpPr>
        <p:grpSpPr>
          <a:xfrm>
            <a:off x="3345612" y="710333"/>
            <a:ext cx="13750791" cy="7676095"/>
            <a:chOff x="-147095" y="-2358240"/>
            <a:chExt cx="6699277" cy="7590582"/>
          </a:xfrm>
        </p:grpSpPr>
        <p:sp>
          <p:nvSpPr>
            <p:cNvPr id="5" name="TextBox 5"/>
            <p:cNvSpPr txBox="1"/>
            <p:nvPr/>
          </p:nvSpPr>
          <p:spPr>
            <a:xfrm>
              <a:off x="-147095" y="-2358240"/>
              <a:ext cx="4877181" cy="1321631"/>
            </a:xfrm>
            <a:prstGeom prst="rect">
              <a:avLst/>
            </a:prstGeom>
          </p:spPr>
          <p:txBody>
            <a:bodyPr wrap="square" lIns="0" tIns="0" rIns="0" bIns="0" rtlCol="0" anchor="t">
              <a:spAutoFit/>
            </a:bodyPr>
            <a:lstStyle/>
            <a:p>
              <a:r>
                <a:rPr lang="en-US" sz="4250">
                  <a:solidFill>
                    <a:srgbClr val="7030A0"/>
                  </a:solidFill>
                  <a:ea typeface="+mn-lt"/>
                  <a:cs typeface="+mn-lt"/>
                </a:rPr>
                <a:t>DNA (Deoxyribonucleic acid) :</a:t>
              </a:r>
              <a:endParaRPr lang="en-US">
                <a:solidFill>
                  <a:srgbClr val="7030A0"/>
                </a:solidFill>
              </a:endParaRPr>
            </a:p>
            <a:p>
              <a:pPr>
                <a:lnSpc>
                  <a:spcPts val="5582"/>
                </a:lnSpc>
              </a:pPr>
              <a:endParaRPr lang="en-US" sz="4250">
                <a:solidFill>
                  <a:srgbClr val="7030A0"/>
                </a:solidFill>
                <a:cs typeface="Calibri"/>
              </a:endParaRPr>
            </a:p>
          </p:txBody>
        </p:sp>
        <p:sp>
          <p:nvSpPr>
            <p:cNvPr id="6" name="TextBox 6"/>
            <p:cNvSpPr txBox="1"/>
            <p:nvPr/>
          </p:nvSpPr>
          <p:spPr>
            <a:xfrm>
              <a:off x="-147095" y="-1466419"/>
              <a:ext cx="6699277" cy="6698761"/>
            </a:xfrm>
            <a:prstGeom prst="rect">
              <a:avLst/>
            </a:prstGeom>
          </p:spPr>
          <p:txBody>
            <a:bodyPr wrap="square" lIns="0" tIns="0" rIns="0" bIns="0" rtlCol="0" anchor="t">
              <a:spAutoFit/>
            </a:bodyPr>
            <a:lstStyle/>
            <a:p>
              <a:pPr algn="just"/>
              <a:r>
                <a:rPr lang="en-US" sz="3200" spc="-22">
                  <a:ea typeface="+mn-lt"/>
                  <a:cs typeface="+mn-lt"/>
                </a:rPr>
                <a:t>DNA is made up of units of biological building blocks called nucleotides. Deoxyribonucleic acid is a molecule composed of two polynucleotide chains that coil around each other to form a double helix carrying genetic instructions for the development, functioning, growth and reproduction of all known organisms and many viruses. DNA is a vitally important molecule for not only humans, but for most other organisms as well. DNA contains our hereditary material and our genes.</a:t>
              </a:r>
            </a:p>
            <a:p>
              <a:pPr algn="just"/>
              <a:endParaRPr lang="en-US" sz="3200" spc="-22">
                <a:solidFill>
                  <a:srgbClr val="000000"/>
                </a:solidFill>
                <a:latin typeface="Calibri"/>
                <a:cs typeface="Calibri"/>
              </a:endParaRPr>
            </a:p>
            <a:p>
              <a:pPr algn="just"/>
              <a:r>
                <a:rPr lang="en-US" sz="3200" spc="-22">
                  <a:ea typeface="+mn-lt"/>
                  <a:cs typeface="+mn-lt"/>
                </a:rPr>
                <a:t>The information in DNA is stored as a code made up of four chemical bases: adenine (A), guanine (G), cytosine (C), and thymine (T). Human DNA consists of about 3 billion bases, and more than 99 percent of those bases are the same in all people. The order, or sequence, of these bases determines the information available for building and maintaining an organism, similar to the way in which letters of the alphabet appear in a certain order to form words and sentences.</a:t>
              </a:r>
              <a:endParaRPr lang="en-US">
                <a:ea typeface="+mn-lt"/>
                <a:cs typeface="+mn-lt"/>
              </a:endParaRPr>
            </a:p>
            <a:p>
              <a:pPr>
                <a:lnSpc>
                  <a:spcPts val="3098"/>
                </a:lnSpc>
                <a:spcBef>
                  <a:spcPct val="0"/>
                </a:spcBef>
              </a:pPr>
              <a:endParaRPr lang="en-US" sz="2200" spc="-22">
                <a:solidFill>
                  <a:srgbClr val="000000"/>
                </a:solidFill>
                <a:latin typeface="Assistant Regular"/>
                <a:cs typeface="Assistant Regular"/>
              </a:endParaRPr>
            </a:p>
          </p:txBody>
        </p:sp>
      </p:grpSp>
      <p:pic>
        <p:nvPicPr>
          <p:cNvPr id="13" name="Picture 13"/>
          <p:cNvPicPr>
            <a:picLocks noChangeAspect="1"/>
          </p:cNvPicPr>
          <p:nvPr/>
        </p:nvPicPr>
        <p:blipFill>
          <a:blip r:embed="rId3"/>
          <a:srcRect/>
          <a:stretch>
            <a:fillRect/>
          </a:stretch>
        </p:blipFill>
        <p:spPr>
          <a:xfrm rot="9440951">
            <a:off x="-957979" y="335262"/>
            <a:ext cx="2207918" cy="2092002"/>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3657600" y="1964763"/>
            <a:ext cx="7726964" cy="1056311"/>
          </a:xfrm>
          <a:prstGeom prst="rect">
            <a:avLst/>
          </a:prstGeom>
        </p:spPr>
        <p:txBody>
          <a:bodyPr lIns="0" tIns="0" rIns="0" bIns="0" rtlCol="0" anchor="t">
            <a:spAutoFit/>
          </a:bodyPr>
          <a:lstStyle/>
          <a:p>
            <a:pPr>
              <a:lnSpc>
                <a:spcPts val="8345"/>
              </a:lnSpc>
            </a:pPr>
            <a:endParaRPr lang="en-US" sz="7050">
              <a:cs typeface="Calibri"/>
            </a:endParaRPr>
          </a:p>
        </p:txBody>
      </p:sp>
      <p:pic>
        <p:nvPicPr>
          <p:cNvPr id="3" name="Picture 3"/>
          <p:cNvPicPr>
            <a:picLocks noChangeAspect="1"/>
          </p:cNvPicPr>
          <p:nvPr/>
        </p:nvPicPr>
        <p:blipFill>
          <a:blip r:embed="rId2"/>
          <a:srcRect/>
          <a:stretch>
            <a:fillRect/>
          </a:stretch>
        </p:blipFill>
        <p:spPr>
          <a:xfrm rot="-10094169">
            <a:off x="-2768217" y="5870308"/>
            <a:ext cx="6176663" cy="5906434"/>
          </a:xfrm>
          <a:prstGeom prst="rect">
            <a:avLst/>
          </a:prstGeom>
        </p:spPr>
      </p:pic>
      <p:grpSp>
        <p:nvGrpSpPr>
          <p:cNvPr id="4" name="Group 4"/>
          <p:cNvGrpSpPr/>
          <p:nvPr/>
        </p:nvGrpSpPr>
        <p:grpSpPr>
          <a:xfrm>
            <a:off x="2892726" y="710334"/>
            <a:ext cx="14850658" cy="5257014"/>
            <a:chOff x="-354518" y="-2358240"/>
            <a:chExt cx="6801632" cy="5198451"/>
          </a:xfrm>
        </p:grpSpPr>
        <p:sp>
          <p:nvSpPr>
            <p:cNvPr id="5" name="TextBox 5"/>
            <p:cNvSpPr txBox="1"/>
            <p:nvPr/>
          </p:nvSpPr>
          <p:spPr>
            <a:xfrm>
              <a:off x="-354518" y="-2358240"/>
              <a:ext cx="5654684" cy="1321631"/>
            </a:xfrm>
            <a:prstGeom prst="rect">
              <a:avLst/>
            </a:prstGeom>
          </p:spPr>
          <p:txBody>
            <a:bodyPr wrap="square" lIns="0" tIns="0" rIns="0" bIns="0" rtlCol="0" anchor="t">
              <a:spAutoFit/>
            </a:bodyPr>
            <a:lstStyle/>
            <a:p>
              <a:r>
                <a:rPr lang="en-US" sz="4250">
                  <a:solidFill>
                    <a:srgbClr val="7030A0"/>
                  </a:solidFill>
                  <a:ea typeface="+mn-lt"/>
                  <a:cs typeface="+mn-lt"/>
                </a:rPr>
                <a:t>HAMMING DISTANCE:</a:t>
              </a:r>
              <a:endParaRPr lang="en-US">
                <a:solidFill>
                  <a:srgbClr val="7030A0"/>
                </a:solidFill>
              </a:endParaRPr>
            </a:p>
            <a:p>
              <a:pPr>
                <a:lnSpc>
                  <a:spcPts val="5582"/>
                </a:lnSpc>
              </a:pPr>
              <a:endParaRPr lang="en-US" sz="4250">
                <a:solidFill>
                  <a:srgbClr val="7030A0"/>
                </a:solidFill>
                <a:cs typeface="Calibri"/>
              </a:endParaRPr>
            </a:p>
          </p:txBody>
        </p:sp>
        <p:sp>
          <p:nvSpPr>
            <p:cNvPr id="6" name="TextBox 6"/>
            <p:cNvSpPr txBox="1"/>
            <p:nvPr/>
          </p:nvSpPr>
          <p:spPr>
            <a:xfrm>
              <a:off x="-305131" y="-1423767"/>
              <a:ext cx="6752245" cy="4263978"/>
            </a:xfrm>
            <a:prstGeom prst="rect">
              <a:avLst/>
            </a:prstGeom>
          </p:spPr>
          <p:txBody>
            <a:bodyPr wrap="square" lIns="0" tIns="0" rIns="0" bIns="0" rtlCol="0" anchor="t">
              <a:spAutoFit/>
            </a:bodyPr>
            <a:lstStyle/>
            <a:p>
              <a:pPr algn="just"/>
              <a:r>
                <a:rPr lang="en-US" sz="3200" spc="-22">
                  <a:ea typeface="+mn-lt"/>
                  <a:cs typeface="+mn-lt"/>
                </a:rPr>
                <a:t>Hamming distance is number of mismatches between two sequences of the same length. These sequences may be represented as character strings, binary strings, or arrays. In this project we are considering the DNA sequence. They are effectively used to detect and correct errors, Single-bit error correction using these Codes is effective on Data Stream Networks.</a:t>
              </a:r>
              <a:endParaRPr lang="en-US">
                <a:ea typeface="+mn-lt"/>
                <a:cs typeface="+mn-lt"/>
              </a:endParaRPr>
            </a:p>
            <a:p>
              <a:pPr algn="just"/>
              <a:r>
                <a:rPr lang="en-US" sz="3200" spc="-22">
                  <a:ea typeface="+mn-lt"/>
                  <a:cs typeface="+mn-lt"/>
                </a:rPr>
                <a:t>In this project it  is determined by comparing two strands of DNA and counting how many nucleotides differ from their equivalent in the other string.</a:t>
              </a:r>
              <a:endParaRPr lang="en-US">
                <a:ea typeface="+mn-lt"/>
                <a:cs typeface="+mn-lt"/>
              </a:endParaRPr>
            </a:p>
            <a:p>
              <a:pPr algn="just"/>
              <a:endParaRPr lang="en-US" sz="3200" spc="-22">
                <a:ea typeface="+mn-lt"/>
                <a:cs typeface="+mn-lt"/>
              </a:endParaRPr>
            </a:p>
            <a:p>
              <a:pPr>
                <a:lnSpc>
                  <a:spcPts val="3098"/>
                </a:lnSpc>
                <a:spcBef>
                  <a:spcPct val="0"/>
                </a:spcBef>
              </a:pPr>
              <a:endParaRPr lang="en-US" sz="2200" spc="-22">
                <a:solidFill>
                  <a:srgbClr val="000000"/>
                </a:solidFill>
                <a:latin typeface="Assistant Regular"/>
                <a:cs typeface="Assistant Regular"/>
              </a:endParaRPr>
            </a:p>
          </p:txBody>
        </p:sp>
      </p:grpSp>
      <p:pic>
        <p:nvPicPr>
          <p:cNvPr id="13" name="Picture 13"/>
          <p:cNvPicPr>
            <a:picLocks noChangeAspect="1"/>
          </p:cNvPicPr>
          <p:nvPr/>
        </p:nvPicPr>
        <p:blipFill>
          <a:blip r:embed="rId3"/>
          <a:srcRect/>
          <a:stretch>
            <a:fillRect/>
          </a:stretch>
        </p:blipFill>
        <p:spPr>
          <a:xfrm rot="9440951">
            <a:off x="-957979" y="335262"/>
            <a:ext cx="2207918" cy="2092002"/>
          </a:xfrm>
          <a:prstGeom prst="rect">
            <a:avLst/>
          </a:prstGeom>
        </p:spPr>
      </p:pic>
      <p:pic>
        <p:nvPicPr>
          <p:cNvPr id="7" name="Picture 7">
            <a:extLst>
              <a:ext uri="{FF2B5EF4-FFF2-40B4-BE49-F238E27FC236}">
                <a16:creationId xmlns:a16="http://schemas.microsoft.com/office/drawing/2014/main" id="{F851A68E-2C5E-4962-B375-3F1BC66995DE}"/>
              </a:ext>
            </a:extLst>
          </p:cNvPr>
          <p:cNvPicPr>
            <a:picLocks noChangeAspect="1"/>
          </p:cNvPicPr>
          <p:nvPr/>
        </p:nvPicPr>
        <p:blipFill>
          <a:blip r:embed="rId4"/>
          <a:stretch>
            <a:fillRect/>
          </a:stretch>
        </p:blipFill>
        <p:spPr>
          <a:xfrm>
            <a:off x="5206042" y="5846890"/>
            <a:ext cx="9816859" cy="2863295"/>
          </a:xfrm>
          <a:prstGeom prst="rect">
            <a:avLst/>
          </a:prstGeom>
        </p:spPr>
      </p:pic>
    </p:spTree>
    <p:extLst>
      <p:ext uri="{BB962C8B-B14F-4D97-AF65-F5344CB8AC3E}">
        <p14:creationId xmlns:p14="http://schemas.microsoft.com/office/powerpoint/2010/main" val="10185959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3657600" y="1964763"/>
            <a:ext cx="7726964" cy="1056311"/>
          </a:xfrm>
          <a:prstGeom prst="rect">
            <a:avLst/>
          </a:prstGeom>
        </p:spPr>
        <p:txBody>
          <a:bodyPr lIns="0" tIns="0" rIns="0" bIns="0" rtlCol="0" anchor="t">
            <a:spAutoFit/>
          </a:bodyPr>
          <a:lstStyle/>
          <a:p>
            <a:pPr>
              <a:lnSpc>
                <a:spcPts val="8345"/>
              </a:lnSpc>
            </a:pPr>
            <a:endParaRPr lang="en-US" sz="7050">
              <a:cs typeface="Calibri"/>
            </a:endParaRPr>
          </a:p>
        </p:txBody>
      </p:sp>
      <p:pic>
        <p:nvPicPr>
          <p:cNvPr id="3" name="Picture 3"/>
          <p:cNvPicPr>
            <a:picLocks noChangeAspect="1"/>
          </p:cNvPicPr>
          <p:nvPr/>
        </p:nvPicPr>
        <p:blipFill>
          <a:blip r:embed="rId2"/>
          <a:srcRect/>
          <a:stretch>
            <a:fillRect/>
          </a:stretch>
        </p:blipFill>
        <p:spPr>
          <a:xfrm rot="-10094169">
            <a:off x="-2768217" y="5870308"/>
            <a:ext cx="6176663" cy="5906434"/>
          </a:xfrm>
          <a:prstGeom prst="rect">
            <a:avLst/>
          </a:prstGeom>
        </p:spPr>
      </p:pic>
      <p:sp>
        <p:nvSpPr>
          <p:cNvPr id="5" name="TextBox 5"/>
          <p:cNvSpPr txBox="1"/>
          <p:nvPr/>
        </p:nvSpPr>
        <p:spPr>
          <a:xfrm>
            <a:off x="2332008" y="753466"/>
            <a:ext cx="8328643" cy="6914970"/>
          </a:xfrm>
          <a:prstGeom prst="rect">
            <a:avLst/>
          </a:prstGeom>
        </p:spPr>
        <p:txBody>
          <a:bodyPr wrap="square" lIns="0" tIns="0" rIns="0" bIns="0" rtlCol="0" anchor="t">
            <a:spAutoFit/>
          </a:bodyPr>
          <a:lstStyle/>
          <a:p>
            <a:r>
              <a:rPr lang="en-US" sz="4250">
                <a:solidFill>
                  <a:srgbClr val="7030A0"/>
                </a:solidFill>
                <a:ea typeface="+mn-lt"/>
                <a:cs typeface="+mn-lt"/>
              </a:rPr>
              <a:t>K-MERS :</a:t>
            </a:r>
            <a:endParaRPr lang="en-US">
              <a:solidFill>
                <a:srgbClr val="7030A0"/>
              </a:solidFill>
              <a:ea typeface="+mn-lt"/>
              <a:cs typeface="+mn-lt"/>
            </a:endParaRPr>
          </a:p>
          <a:p>
            <a:endParaRPr lang="en-US" sz="4250">
              <a:solidFill>
                <a:srgbClr val="7030A0"/>
              </a:solidFill>
              <a:ea typeface="+mn-lt"/>
              <a:cs typeface="+mn-lt"/>
            </a:endParaRPr>
          </a:p>
          <a:p>
            <a:pPr algn="just"/>
            <a:r>
              <a:rPr lang="en-US" sz="3200" i="1">
                <a:ea typeface="+mn-lt"/>
                <a:cs typeface="+mn-lt"/>
              </a:rPr>
              <a:t>k</a:t>
            </a:r>
            <a:r>
              <a:rPr lang="en-US" sz="3200">
                <a:ea typeface="+mn-lt"/>
                <a:cs typeface="+mn-lt"/>
              </a:rPr>
              <a:t>-</a:t>
            </a:r>
            <a:r>
              <a:rPr lang="en-US" sz="3200" err="1">
                <a:ea typeface="+mn-lt"/>
                <a:cs typeface="+mn-lt"/>
              </a:rPr>
              <a:t>mers</a:t>
            </a:r>
            <a:r>
              <a:rPr lang="en-US" sz="3200">
                <a:ea typeface="+mn-lt"/>
                <a:cs typeface="+mn-lt"/>
              </a:rPr>
              <a:t> are substrings of length k contained within a biological sequence. They are primarily used within the context of computational genomics and sequence analysis, in which </a:t>
            </a:r>
            <a:r>
              <a:rPr lang="en-US" sz="3200" i="1">
                <a:ea typeface="+mn-lt"/>
                <a:cs typeface="+mn-lt"/>
              </a:rPr>
              <a:t>k</a:t>
            </a:r>
            <a:r>
              <a:rPr lang="en-US" sz="3200">
                <a:ea typeface="+mn-lt"/>
                <a:cs typeface="+mn-lt"/>
              </a:rPr>
              <a:t>-</a:t>
            </a:r>
            <a:r>
              <a:rPr lang="en-US" sz="3200" err="1">
                <a:ea typeface="+mn-lt"/>
                <a:cs typeface="+mn-lt"/>
              </a:rPr>
              <a:t>mers</a:t>
            </a:r>
            <a:r>
              <a:rPr lang="en-US" sz="3200">
                <a:ea typeface="+mn-lt"/>
                <a:cs typeface="+mn-lt"/>
              </a:rPr>
              <a:t> are composed of nucleotides (</a:t>
            </a:r>
            <a:r>
              <a:rPr lang="en-US" sz="3200" i="1">
                <a:ea typeface="+mn-lt"/>
                <a:cs typeface="+mn-lt"/>
              </a:rPr>
              <a:t>i.e</a:t>
            </a:r>
            <a:r>
              <a:rPr lang="en-US" sz="3200">
                <a:ea typeface="+mn-lt"/>
                <a:cs typeface="+mn-lt"/>
              </a:rPr>
              <a:t>. A, T, G, and C).</a:t>
            </a:r>
            <a:endParaRPr lang="en-US" sz="4250">
              <a:cs typeface="Calibri"/>
            </a:endParaRPr>
          </a:p>
          <a:p>
            <a:pPr algn="just"/>
            <a:r>
              <a:rPr lang="en-US" sz="3200">
                <a:ea typeface="+mn-lt"/>
                <a:cs typeface="+mn-lt"/>
              </a:rPr>
              <a:t>To get all k-</a:t>
            </a:r>
            <a:r>
              <a:rPr lang="en-US" sz="3200" err="1">
                <a:ea typeface="+mn-lt"/>
                <a:cs typeface="+mn-lt"/>
              </a:rPr>
              <a:t>mers</a:t>
            </a:r>
            <a:r>
              <a:rPr lang="en-US" sz="3200">
                <a:ea typeface="+mn-lt"/>
                <a:cs typeface="+mn-lt"/>
              </a:rPr>
              <a:t> from a sequence we need to get the first k characters, then move just a single character for the start of the next k-</a:t>
            </a:r>
            <a:r>
              <a:rPr lang="en-US" sz="3200" err="1">
                <a:ea typeface="+mn-lt"/>
                <a:cs typeface="+mn-lt"/>
              </a:rPr>
              <a:t>mer</a:t>
            </a:r>
            <a:r>
              <a:rPr lang="en-US" sz="3200">
                <a:ea typeface="+mn-lt"/>
                <a:cs typeface="+mn-lt"/>
              </a:rPr>
              <a:t> and so  on. </a:t>
            </a:r>
            <a:endParaRPr lang="en-US" sz="3200">
              <a:cs typeface="Calibri"/>
            </a:endParaRPr>
          </a:p>
          <a:p>
            <a:endParaRPr lang="en-US" sz="3200">
              <a:solidFill>
                <a:srgbClr val="000000"/>
              </a:solidFill>
              <a:cs typeface="Calibri"/>
            </a:endParaRPr>
          </a:p>
          <a:p>
            <a:pPr>
              <a:lnSpc>
                <a:spcPts val="5582"/>
              </a:lnSpc>
            </a:pPr>
            <a:endParaRPr lang="en-US" sz="4250">
              <a:solidFill>
                <a:srgbClr val="7030A0"/>
              </a:solidFill>
              <a:cs typeface="Calibri"/>
            </a:endParaRPr>
          </a:p>
        </p:txBody>
      </p:sp>
      <p:pic>
        <p:nvPicPr>
          <p:cNvPr id="13" name="Picture 13"/>
          <p:cNvPicPr>
            <a:picLocks noChangeAspect="1"/>
          </p:cNvPicPr>
          <p:nvPr/>
        </p:nvPicPr>
        <p:blipFill>
          <a:blip r:embed="rId3"/>
          <a:srcRect/>
          <a:stretch>
            <a:fillRect/>
          </a:stretch>
        </p:blipFill>
        <p:spPr>
          <a:xfrm rot="9440951">
            <a:off x="-957979" y="335262"/>
            <a:ext cx="2207918" cy="2092002"/>
          </a:xfrm>
          <a:prstGeom prst="rect">
            <a:avLst/>
          </a:prstGeom>
        </p:spPr>
      </p:pic>
      <p:pic>
        <p:nvPicPr>
          <p:cNvPr id="7" name="Picture 7">
            <a:extLst>
              <a:ext uri="{FF2B5EF4-FFF2-40B4-BE49-F238E27FC236}">
                <a16:creationId xmlns:a16="http://schemas.microsoft.com/office/drawing/2014/main" id="{3A8C4E1F-D927-456E-8E59-6DB8F80968D6}"/>
              </a:ext>
            </a:extLst>
          </p:cNvPr>
          <p:cNvPicPr>
            <a:picLocks noChangeAspect="1"/>
          </p:cNvPicPr>
          <p:nvPr/>
        </p:nvPicPr>
        <p:blipFill>
          <a:blip r:embed="rId4"/>
          <a:stretch>
            <a:fillRect/>
          </a:stretch>
        </p:blipFill>
        <p:spPr>
          <a:xfrm>
            <a:off x="11611155" y="1965740"/>
            <a:ext cx="5805578" cy="4026392"/>
          </a:xfrm>
          <a:prstGeom prst="rect">
            <a:avLst/>
          </a:prstGeom>
        </p:spPr>
      </p:pic>
    </p:spTree>
    <p:extLst>
      <p:ext uri="{BB962C8B-B14F-4D97-AF65-F5344CB8AC3E}">
        <p14:creationId xmlns:p14="http://schemas.microsoft.com/office/powerpoint/2010/main" val="260158120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Custom</PresentationFormat>
  <Slides>17</Slides>
  <Notes>0</Notes>
  <HiddenSlides>0</HiddenSlide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revision>2</cp:revision>
  <dcterms:created xsi:type="dcterms:W3CDTF">2006-08-16T00:00:00Z</dcterms:created>
  <dcterms:modified xsi:type="dcterms:W3CDTF">2021-08-04T07:11:43Z</dcterms:modified>
  <dc:identifier>DAEmECCH0Hs</dc:identifier>
</cp:coreProperties>
</file>

<file path=docProps/thumbnail.jpeg>
</file>